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2" r:id="rId2"/>
    <p:sldId id="280" r:id="rId3"/>
    <p:sldId id="284" r:id="rId4"/>
    <p:sldId id="291" r:id="rId5"/>
    <p:sldId id="287" r:id="rId6"/>
    <p:sldId id="281" r:id="rId7"/>
    <p:sldId id="282" r:id="rId8"/>
    <p:sldId id="283" r:id="rId9"/>
    <p:sldId id="273" r:id="rId10"/>
    <p:sldId id="288" r:id="rId11"/>
    <p:sldId id="292" r:id="rId12"/>
    <p:sldId id="277" r:id="rId13"/>
    <p:sldId id="293" r:id="rId14"/>
    <p:sldId id="256" r:id="rId15"/>
    <p:sldId id="290" r:id="rId16"/>
    <p:sldId id="289" r:id="rId17"/>
    <p:sldId id="296" r:id="rId18"/>
    <p:sldId id="263" r:id="rId19"/>
    <p:sldId id="294" r:id="rId20"/>
    <p:sldId id="276" r:id="rId21"/>
    <p:sldId id="264" r:id="rId22"/>
    <p:sldId id="261" r:id="rId23"/>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948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5" autoAdjust="0"/>
    <p:restoredTop sz="68367" autoAdjust="0"/>
  </p:normalViewPr>
  <p:slideViewPr>
    <p:cSldViewPr snapToGrid="0">
      <p:cViewPr varScale="1">
        <p:scale>
          <a:sx n="81" d="100"/>
          <a:sy n="81" d="100"/>
        </p:scale>
        <p:origin x="48" y="5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064115-44CB-401A-9D96-0416689BF27D}" type="datetimeFigureOut">
              <a:rPr lang="hr-HR" smtClean="0"/>
              <a:t>11.9.2026.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7DC54B-7864-4BA6-8D44-4FC3F322B93A}" type="slidenum">
              <a:rPr lang="hr-HR" smtClean="0"/>
              <a:t>‹#›</a:t>
            </a:fld>
            <a:endParaRPr lang="hr-HR"/>
          </a:p>
        </p:txBody>
      </p:sp>
    </p:spTree>
    <p:extLst>
      <p:ext uri="{BB962C8B-B14F-4D97-AF65-F5344CB8AC3E}">
        <p14:creationId xmlns:p14="http://schemas.microsoft.com/office/powerpoint/2010/main" val="192692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narodne-novine.nn.hr/clanci/sluzbeni/2023_07_83_1293.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Ministarstvo kulture i medija, Uprava za zaštitu kulturne baštine 2005. godine predložila je povijesni urbani krajolik Stona za uvrštenje na pristupnu listu svjetske baštine po metodologiji utvrđenoj UNESCO sjernicama pod nazivom:</a:t>
            </a:r>
          </a:p>
          <a:p>
            <a:r>
              <a:rPr lang="hr-HR" sz="1200" b="1" kern="1200" dirty="0">
                <a:solidFill>
                  <a:schemeClr val="tx1"/>
                </a:solidFill>
                <a:effectLst/>
                <a:latin typeface="+mn-lt"/>
                <a:ea typeface="+mn-ea"/>
                <a:cs typeface="+mn-cs"/>
              </a:rPr>
              <a:t>Povijesno-urbanistička cjelina Stona s Malim Stonom, spojnim zidinama, prirodnim rezervatom Malostonski zaljev, Stonskim poljem i solanama</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Povijesni urbani krajolik Stona uvršten je na popis sukladno kriterijima: </a:t>
            </a:r>
          </a:p>
          <a:p>
            <a:pPr lvl="0"/>
            <a:r>
              <a:rPr lang="hr-HR" sz="1200" kern="1200" dirty="0">
                <a:solidFill>
                  <a:schemeClr val="tx1"/>
                </a:solidFill>
                <a:effectLst/>
                <a:latin typeface="+mn-lt"/>
                <a:ea typeface="+mn-ea"/>
                <a:cs typeface="+mn-cs"/>
              </a:rPr>
              <a:t>(i) Remek-djelo: Predstavlja remek-djelo ljudskog kreativnog genija.</a:t>
            </a:r>
          </a:p>
          <a:p>
            <a:pPr lvl="0"/>
            <a:r>
              <a:rPr lang="hr-HR" sz="1200" kern="1200" dirty="0">
                <a:solidFill>
                  <a:schemeClr val="tx1"/>
                </a:solidFill>
                <a:effectLst/>
                <a:latin typeface="+mn-lt"/>
                <a:ea typeface="+mn-ea"/>
                <a:cs typeface="+mn-cs"/>
              </a:rPr>
              <a:t>(iii) Jedinstveno svjedočanstvo: Donosi jedinstveno ili barem iznimno svjedočanstvo o kulturnoj tradiciji ili civilizaciji koja još živi ili je nestala.</a:t>
            </a:r>
          </a:p>
          <a:p>
            <a:pPr lvl="0"/>
            <a:r>
              <a:rPr lang="hr-HR" sz="1200" kern="1200" dirty="0">
                <a:solidFill>
                  <a:schemeClr val="tx1"/>
                </a:solidFill>
                <a:effectLst/>
                <a:latin typeface="+mn-lt"/>
                <a:ea typeface="+mn-ea"/>
                <a:cs typeface="+mn-cs"/>
              </a:rPr>
              <a:t>(iv) Izvanredan primjer gradnje: Izvanredan je primjer vrste građevine, arhitektonskog ili tehnološkog sklopa ili krajolika koji ilustrira značajnu fazu (ili faze) ljudske povijesti.</a:t>
            </a:r>
          </a:p>
          <a:p>
            <a:pPr lvl="0"/>
            <a:r>
              <a:rPr lang="hr-HR" sz="1200" kern="1200" dirty="0">
                <a:solidFill>
                  <a:schemeClr val="tx1"/>
                </a:solidFill>
                <a:effectLst/>
                <a:latin typeface="+mn-lt"/>
                <a:ea typeface="+mn-ea"/>
                <a:cs typeface="+mn-cs"/>
              </a:rPr>
              <a:t>(v) Tradicionalno naselje: Izvanredan je primjer tradicionalnog ljudskog naselja, korištenja zemljišta ili mora, što je reprezentativno za neku kulturu (ili kulture) ili ljudsku interakciju s okolišem, osobito kada je postao osjetljiv pod utjecajem nepovratnih promjena.</a:t>
            </a:r>
          </a:p>
          <a:p>
            <a:r>
              <a:rPr lang="hr-HR" sz="1200" kern="1200" dirty="0">
                <a:solidFill>
                  <a:schemeClr val="tx1"/>
                </a:solidFill>
                <a:effectLst/>
                <a:latin typeface="+mn-lt"/>
                <a:ea typeface="+mn-ea"/>
                <a:cs typeface="+mn-cs"/>
              </a:rPr>
              <a:t>Povijesno-urbanistička cjelina Stona se smatra integriranom kulturnom baštinom (kulturno dobro i kulturni krajolik). Područje je koje obuhvaća urbane cjeline razvijene u skladu s konfiguracijom terena i očuvanim dijelovima izvanrednog prirodnog okoliša. Njegov razvoj i strukturiranje odražavaju uzastopne povijesne faze i pružaju jasan pregled njegove povijesne, strateške i gospodarske uloge unatoč modernim intervencijama u okoliš.</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2</a:t>
            </a:fld>
            <a:endParaRPr lang="hr-HR"/>
          </a:p>
        </p:txBody>
      </p:sp>
    </p:spTree>
    <p:extLst>
      <p:ext uri="{BB962C8B-B14F-4D97-AF65-F5344CB8AC3E}">
        <p14:creationId xmlns:p14="http://schemas.microsoft.com/office/powerpoint/2010/main" val="827875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U solani se nalazi 58 bazena koji su podijeljeni u pet skupina jer cijeli proces treba proći pet faza. Kristalizacijskih je bazena ukupno devet, a nazvani su prema imenima svetaca. Površina stonske solane podijeljena je niskim (zidanim i suhozidnim) parapetnim zidovima u pravilne četverokute različitih veličina, a bazeni popločani kamenom su međusobno povezani sustavom kanala, ustava i ispusta.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11</a:t>
            </a:fld>
            <a:endParaRPr lang="hr-HR"/>
          </a:p>
        </p:txBody>
      </p:sp>
    </p:spTree>
    <p:extLst>
      <p:ext uri="{BB962C8B-B14F-4D97-AF65-F5344CB8AC3E}">
        <p14:creationId xmlns:p14="http://schemas.microsoft.com/office/powerpoint/2010/main" val="1342100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Međutim</a:t>
            </a:r>
          </a:p>
          <a:p>
            <a:r>
              <a:rPr lang="hr-HR" sz="1200" kern="1200" dirty="0">
                <a:solidFill>
                  <a:schemeClr val="tx1"/>
                </a:solidFill>
                <a:effectLst/>
                <a:latin typeface="+mn-lt"/>
                <a:ea typeface="+mn-ea"/>
                <a:cs typeface="+mn-cs"/>
              </a:rPr>
              <a:t>Postoje pritisci u prostoru koji se ocjenjuju kao vrlo visoki i to od postojeće gradnje, infrastrukture i korištenja. </a:t>
            </a:r>
          </a:p>
          <a:p>
            <a:r>
              <a:rPr lang="hr-HR" sz="1200" kern="1200" dirty="0">
                <a:solidFill>
                  <a:schemeClr val="tx1"/>
                </a:solidFill>
                <a:effectLst/>
                <a:latin typeface="+mn-lt"/>
                <a:ea typeface="+mn-ea"/>
                <a:cs typeface="+mn-cs"/>
              </a:rPr>
              <a:t>Tako se pritisci očituju kroz neadekvatnu rekonstrukciju dijelova solane, mogućnosti izgradnje u dvije poslovno-proizvodne zone uz solanu, a u kojima su slanice i crkva. Izgrađeni most preko Stonskog kanala iznad Broca vizualno nagrđuje krajolik, a pojedini izgrađeni objekti u blizini, kao i između solane i povijesne cjeline Stona u zidinama, dodatno opterećuju prostor jer gabaritima i oblikovanjem odudaraju od povijesne gradnje. Radi se o višestambenim objektima koji nisu poželjna tipologija za ovako mala naselja, a najnoviji postojeći pritisak je i neprimjerena intervencija nasipanja jarka ispod predziđa Stona radi uspostave parkirališta.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12</a:t>
            </a:fld>
            <a:endParaRPr lang="hr-HR"/>
          </a:p>
        </p:txBody>
      </p:sp>
    </p:spTree>
    <p:extLst>
      <p:ext uri="{BB962C8B-B14F-4D97-AF65-F5344CB8AC3E}">
        <p14:creationId xmlns:p14="http://schemas.microsoft.com/office/powerpoint/2010/main" val="411695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2021-A3B6-3801-51AE-ADA58D7A8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A2213-6C9F-C830-EFF0-7B2FDAAB62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21C102-F57E-2296-F314-EAA43438831E}"/>
              </a:ext>
            </a:extLst>
          </p:cNvPr>
          <p:cNvSpPr>
            <a:spLocks noGrp="1"/>
          </p:cNvSpPr>
          <p:nvPr>
            <p:ph type="body" idx="1"/>
          </p:nvPr>
        </p:nvSpPr>
        <p:spPr/>
        <p:txBody>
          <a:bodyPr/>
          <a:lstStyle/>
          <a:p>
            <a:r>
              <a:rPr lang="hr-HR" sz="1200" kern="1200" dirty="0">
                <a:solidFill>
                  <a:schemeClr val="tx1"/>
                </a:solidFill>
                <a:effectLst/>
                <a:latin typeface="+mn-lt"/>
                <a:ea typeface="+mn-ea"/>
                <a:cs typeface="+mn-cs"/>
              </a:rPr>
              <a:t>Prijetnj</a:t>
            </a:r>
            <a:r>
              <a:rPr lang="en-US" sz="1200" kern="1200" dirty="0">
                <a:solidFill>
                  <a:schemeClr val="tx1"/>
                </a:solidFill>
                <a:effectLst/>
                <a:latin typeface="+mn-lt"/>
                <a:ea typeface="+mn-ea"/>
                <a:cs typeface="+mn-cs"/>
              </a:rPr>
              <a:t>e</a:t>
            </a:r>
            <a:r>
              <a:rPr lang="hr-HR" sz="1200" kern="1200" dirty="0">
                <a:solidFill>
                  <a:schemeClr val="tx1"/>
                </a:solidFill>
                <a:effectLst/>
                <a:latin typeface="+mn-lt"/>
                <a:ea typeface="+mn-ea"/>
                <a:cs typeface="+mn-cs"/>
              </a:rPr>
              <a:t> i procesi koji bi mogli ugroziti ovo područje je također od nove gradnje, infrastrukture i korištenja u vidu rekonstrukcije prometnice uz solanu za dvosmjerni promet, od u planu ucrtane žičare / uspinjače na vidljivim dijelovima brda Pozvizd uz povijesnu cjelinu Stona. Također prijetnja se očituje u mogućnosti pretvaranja solane u isključivo turističku atrakciju te tendenciju da se solana ne obnovi i ne vrati u izvornu funkciju. </a:t>
            </a:r>
          </a:p>
          <a:p>
            <a:r>
              <a:rPr lang="hr-HR" sz="1200" kern="1200" dirty="0">
                <a:solidFill>
                  <a:schemeClr val="tx1"/>
                </a:solidFill>
                <a:effectLst/>
                <a:latin typeface="+mn-lt"/>
                <a:ea typeface="+mn-ea"/>
                <a:cs typeface="+mn-cs"/>
              </a:rPr>
              <a:t>Također razvojni projekti su svojevremeno prijetili izgradnjom turističkih sadržaja južno u močvarnom dijelu solane kroz zahtjeve za izgradnju luke nautičkog turizma.</a:t>
            </a:r>
          </a:p>
          <a:p>
            <a:r>
              <a:rPr lang="hr-HR" sz="1200" kern="1200" dirty="0">
                <a:solidFill>
                  <a:schemeClr val="tx1"/>
                </a:solidFill>
                <a:effectLst/>
                <a:latin typeface="+mn-lt"/>
                <a:ea typeface="+mn-ea"/>
                <a:cs typeface="+mn-cs"/>
              </a:rPr>
              <a:t>Također smještaj velikog trgvačkog centra u proizvodno poslovnoj zoni uz crkvu gospe od Lužina prijetio je da uništi krajolik solane. </a:t>
            </a:r>
          </a:p>
          <a:p>
            <a:r>
              <a:rPr lang="hr-HR" sz="1200" kern="1200" dirty="0">
                <a:solidFill>
                  <a:schemeClr val="tx1"/>
                </a:solidFill>
                <a:effectLst/>
                <a:latin typeface="+mn-lt"/>
                <a:ea typeface="+mn-ea"/>
                <a:cs typeface="+mn-cs"/>
              </a:rPr>
              <a:t>Izraženu prijetnju predstavlja i izlijevanje Perunskog potoka izvan izvedenih kanala za hidromelioraciju.</a:t>
            </a:r>
          </a:p>
          <a:p>
            <a:endParaRPr lang="hr-HR" dirty="0"/>
          </a:p>
        </p:txBody>
      </p:sp>
      <p:sp>
        <p:nvSpPr>
          <p:cNvPr id="4" name="Slide Number Placeholder 3">
            <a:extLst>
              <a:ext uri="{FF2B5EF4-FFF2-40B4-BE49-F238E27FC236}">
                <a16:creationId xmlns:a16="http://schemas.microsoft.com/office/drawing/2014/main" id="{2A92FDB5-FEE0-102A-9EBC-CD32285E5480}"/>
              </a:ext>
            </a:extLst>
          </p:cNvPr>
          <p:cNvSpPr>
            <a:spLocks noGrp="1"/>
          </p:cNvSpPr>
          <p:nvPr>
            <p:ph type="sldNum" sz="quarter" idx="5"/>
          </p:nvPr>
        </p:nvSpPr>
        <p:spPr/>
        <p:txBody>
          <a:bodyPr/>
          <a:lstStyle/>
          <a:p>
            <a:fld id="{2D7DC54B-7864-4BA6-8D44-4FC3F322B93A}" type="slidenum">
              <a:rPr lang="hr-HR" smtClean="0"/>
              <a:t>13</a:t>
            </a:fld>
            <a:endParaRPr lang="hr-HR"/>
          </a:p>
        </p:txBody>
      </p:sp>
    </p:spTree>
    <p:extLst>
      <p:ext uri="{BB962C8B-B14F-4D97-AF65-F5344CB8AC3E}">
        <p14:creationId xmlns:p14="http://schemas.microsoft.com/office/powerpoint/2010/main" val="1038633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Stoga Stonsku solanu s bazenima soli treba očuvati u cijelosti, sukladno povijesnoj parcelaciji i tipologiji gradnje. Potrebno je zadržati zatečenu parcelu i zonu obuhvata solane koja je određena prohodnom komunikacijom uz glavna solila uz potok na sjeveru, bazenima s magazinima na zapadu, potokom do kaštel Bata na jugu i jugoistoku te Stonskim kanalom prema istoku.</a:t>
            </a:r>
          </a:p>
          <a:p>
            <a:r>
              <a:rPr lang="hr-HR" sz="1200" kern="1200" dirty="0">
                <a:solidFill>
                  <a:schemeClr val="tx1"/>
                </a:solidFill>
                <a:effectLst/>
                <a:latin typeface="+mn-lt"/>
                <a:ea typeface="+mn-ea"/>
                <a:cs typeface="+mn-cs"/>
              </a:rPr>
              <a:t>Povijesna skladišta soli – slanice koja su nastala istodobno sa solilima, kao i crkva Gospe od Lužina moraju se integrirati u solanu i ukloniti građevinska područja proizvodne namjene iz Prostornog plana uređenja Općine Ston.</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Dozvoliti obnovu svih izvornih objekata sukladno posebnim uvjetima nadležnoga konzervatorskog odjela. Potrebno je osmisliti funkcioniranje solane ali i unaprijediti tehnološki proces u održivoj mjeri da se ne ugrozi kulturno dobro. Planiranu gradnju za potrebe funkcioniranja solane osmisliti u jedinstvenoj konzervatorskoj dokumentaciji, adekvatnom programu i predloženom idejnom rješenju.</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Naknadno degradirane dijelove solane, poput asfaltiranih solila ili pak pregrađenih izvornih slanica potrebno je rekonstruirati prema izvorniku sukladno konzervatorskoj dokumentaciji za cijeli kompleks solane. </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Iznimno je važno kroz infrastrukturne sustave Stona unaprijediti sustav odvodnje na koji bi se priključila sva građevinska područja s obzirom na to da je otpadnim vodama ugrožena i sama solana. </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Potrebno je revitalizirati nematerijalnu kulturnu baštinu vezano za promociju običaja povezanih s proizvodnjom soli.</a:t>
            </a:r>
          </a:p>
          <a:p>
            <a:r>
              <a:rPr lang="hr-HR" sz="1200" kern="1200" dirty="0">
                <a:solidFill>
                  <a:schemeClr val="tx1"/>
                </a:solidFill>
                <a:effectLst/>
                <a:latin typeface="+mn-lt"/>
                <a:ea typeface="+mn-ea"/>
                <a:cs typeface="+mn-cs"/>
              </a:rPr>
              <a:t> </a:t>
            </a:r>
          </a:p>
          <a:p>
            <a:r>
              <a:rPr lang="hr-HR" sz="1200" b="1" kern="1200" dirty="0">
                <a:solidFill>
                  <a:schemeClr val="tx1"/>
                </a:solidFill>
                <a:effectLst/>
                <a:latin typeface="+mn-lt"/>
                <a:ea typeface="+mn-ea"/>
                <a:cs typeface="+mn-cs"/>
              </a:rPr>
              <a:t>Ključno je unapređenje trenutačnog stanja kroz obnovu, revitalizaciju i rekonstrukciju povijesne solane, odnosno vraćanje na izvorno stanje i uspostava održive eksploatacije soli.</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Potrebno je omogućiti prihvatljive suvremene tehnološke procese proizvodnje, ali i maksimalno zadržati tradicionalan način proizvodnje soli kako u znanstvene, tako i u turističke svrhe.</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14</a:t>
            </a:fld>
            <a:endParaRPr lang="hr-HR"/>
          </a:p>
        </p:txBody>
      </p:sp>
    </p:spTree>
    <p:extLst>
      <p:ext uri="{BB962C8B-B14F-4D97-AF65-F5344CB8AC3E}">
        <p14:creationId xmlns:p14="http://schemas.microsoft.com/office/powerpoint/2010/main" val="3483916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Prema Prostornom planu uređenja Općine Ston solana je upisana kao evidentirano kulturno dobro - civilna građevina: Solana sa skladištima </a:t>
            </a:r>
            <a:r>
              <a:rPr lang="en-US" sz="1200" kern="1200" dirty="0">
                <a:solidFill>
                  <a:schemeClr val="tx1"/>
                </a:solidFill>
                <a:effectLst/>
                <a:latin typeface="+mn-lt"/>
                <a:ea typeface="+mn-ea"/>
                <a:cs typeface="+mn-cs"/>
              </a:rPr>
              <a:t>SOLI</a:t>
            </a:r>
            <a:endParaRPr lang="hr-H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7DC54B-7864-4BA6-8D44-4FC3F322B93A}" type="slidenum">
              <a:rPr lang="hr-HR" smtClean="0"/>
              <a:t>15</a:t>
            </a:fld>
            <a:endParaRPr lang="hr-HR"/>
          </a:p>
        </p:txBody>
      </p:sp>
    </p:spTree>
    <p:extLst>
      <p:ext uri="{BB962C8B-B14F-4D97-AF65-F5344CB8AC3E}">
        <p14:creationId xmlns:p14="http://schemas.microsoft.com/office/powerpoint/2010/main" val="2670114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Područje solane je označeno kao </a:t>
            </a:r>
            <a:r>
              <a:rPr lang="en-US" sz="1200" kern="1200" dirty="0">
                <a:solidFill>
                  <a:schemeClr val="tx1"/>
                </a:solidFill>
                <a:effectLst/>
                <a:latin typeface="+mn-lt"/>
                <a:ea typeface="+mn-ea"/>
                <a:cs typeface="+mn-cs"/>
              </a:rPr>
              <a:t>KOMPLEKS SOLANE koji se </a:t>
            </a:r>
            <a:r>
              <a:rPr lang="en-US" sz="1200" kern="1200" dirty="0" err="1">
                <a:solidFill>
                  <a:schemeClr val="tx1"/>
                </a:solidFill>
                <a:effectLst/>
                <a:latin typeface="+mn-lt"/>
                <a:ea typeface="+mn-ea"/>
                <a:cs typeface="+mn-cs"/>
              </a:rPr>
              <a:t>sa</a:t>
            </a:r>
            <a:r>
              <a:rPr lang="hr-HR" sz="1200" kern="1200" dirty="0">
                <a:solidFill>
                  <a:schemeClr val="tx1"/>
                </a:solidFill>
                <a:effectLst/>
                <a:latin typeface="+mn-lt"/>
                <a:ea typeface="+mn-ea"/>
                <a:cs typeface="+mn-cs"/>
              </a:rPr>
              <a:t>s</a:t>
            </a:r>
            <a:r>
              <a:rPr lang="en-US" sz="1200" kern="1200" dirty="0" err="1">
                <a:solidFill>
                  <a:schemeClr val="tx1"/>
                </a:solidFill>
                <a:effectLst/>
                <a:latin typeface="+mn-lt"/>
                <a:ea typeface="+mn-ea"/>
                <a:cs typeface="+mn-cs"/>
              </a:rPr>
              <a:t>toji</a:t>
            </a:r>
            <a:r>
              <a:rPr lang="en-US" sz="1200" kern="1200" dirty="0">
                <a:solidFill>
                  <a:schemeClr val="tx1"/>
                </a:solidFill>
                <a:effectLst/>
                <a:latin typeface="+mn-lt"/>
                <a:ea typeface="+mn-ea"/>
                <a:cs typeface="+mn-cs"/>
              </a:rPr>
              <a:t> od </a:t>
            </a:r>
            <a:r>
              <a:rPr lang="hr-HR" sz="1200" kern="1200" dirty="0">
                <a:solidFill>
                  <a:schemeClr val="tx1"/>
                </a:solidFill>
                <a:effectLst/>
                <a:latin typeface="+mn-lt"/>
                <a:ea typeface="+mn-ea"/>
                <a:cs typeface="+mn-cs"/>
              </a:rPr>
              <a:t>površin</a:t>
            </a:r>
            <a:r>
              <a:rPr lang="en-US" sz="1200" kern="1200" dirty="0">
                <a:solidFill>
                  <a:schemeClr val="tx1"/>
                </a:solidFill>
                <a:effectLst/>
                <a:latin typeface="+mn-lt"/>
                <a:ea typeface="+mn-ea"/>
                <a:cs typeface="+mn-cs"/>
              </a:rPr>
              <a:t>e</a:t>
            </a:r>
            <a:r>
              <a:rPr lang="hr-HR" sz="1200" kern="1200" dirty="0">
                <a:solidFill>
                  <a:schemeClr val="tx1"/>
                </a:solidFill>
                <a:effectLst/>
                <a:latin typeface="+mn-lt"/>
                <a:ea typeface="+mn-ea"/>
                <a:cs typeface="+mn-cs"/>
              </a:rPr>
              <a:t> za iskorištavanje mineralnih sirovina E5: morska sol,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dvije</a:t>
            </a:r>
            <a:r>
              <a:rPr lang="hr-HR" sz="1200" kern="1200" dirty="0">
                <a:solidFill>
                  <a:schemeClr val="tx1"/>
                </a:solidFill>
                <a:effectLst/>
                <a:latin typeface="+mn-lt"/>
                <a:ea typeface="+mn-ea"/>
                <a:cs typeface="+mn-cs"/>
              </a:rPr>
              <a:t> zon</a:t>
            </a:r>
            <a:r>
              <a:rPr lang="en-US" sz="1200" kern="1200" dirty="0">
                <a:solidFill>
                  <a:schemeClr val="tx1"/>
                </a:solidFill>
                <a:effectLst/>
                <a:latin typeface="+mn-lt"/>
                <a:ea typeface="+mn-ea"/>
                <a:cs typeface="+mn-cs"/>
              </a:rPr>
              <a:t>e</a:t>
            </a:r>
            <a:r>
              <a:rPr lang="hr-HR" sz="1200" kern="1200" dirty="0">
                <a:solidFill>
                  <a:schemeClr val="tx1"/>
                </a:solidFill>
                <a:effectLst/>
                <a:latin typeface="+mn-lt"/>
                <a:ea typeface="+mn-ea"/>
                <a:cs typeface="+mn-cs"/>
              </a:rPr>
              <a:t> gospodarske proizvodno-poslovne namjene</a:t>
            </a:r>
            <a:r>
              <a:rPr lang="en-US"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Tako u odredbama piše da u svrhu zaštite tradicionalnog načina proizvodnje soli i njezine prezentacije </a:t>
            </a:r>
            <a:r>
              <a:rPr lang="en-US" sz="1200" kern="1200" dirty="0">
                <a:solidFill>
                  <a:schemeClr val="tx1"/>
                </a:solidFill>
                <a:effectLst/>
                <a:latin typeface="+mn-lt"/>
                <a:ea typeface="+mn-ea"/>
                <a:cs typeface="+mn-cs"/>
              </a:rPr>
              <a:t>u </a:t>
            </a:r>
            <a:r>
              <a:rPr lang="en-US" sz="1200" kern="1200" dirty="0" err="1">
                <a:solidFill>
                  <a:schemeClr val="tx1"/>
                </a:solidFill>
                <a:effectLst/>
                <a:latin typeface="+mn-lt"/>
                <a:ea typeface="+mn-ea"/>
                <a:cs typeface="+mn-cs"/>
              </a:rPr>
              <a:t>kompleksu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solane</a:t>
            </a:r>
            <a:r>
              <a:rPr lang="en-US" sz="1200" kern="1200" dirty="0">
                <a:solidFill>
                  <a:schemeClr val="tx1"/>
                </a:solidFill>
                <a:effectLst/>
                <a:latin typeface="+mn-lt"/>
                <a:ea typeface="+mn-ea"/>
                <a:cs typeface="+mn-cs"/>
              </a:rPr>
              <a:t> se </a:t>
            </a:r>
            <a:r>
              <a:rPr lang="hr-HR" sz="1200" kern="1200" dirty="0">
                <a:solidFill>
                  <a:schemeClr val="tx1"/>
                </a:solidFill>
                <a:effectLst/>
                <a:latin typeface="+mn-lt"/>
                <a:ea typeface="+mn-ea"/>
                <a:cs typeface="+mn-cs"/>
              </a:rPr>
              <a:t>omogućuje:</a:t>
            </a:r>
          </a:p>
          <a:p>
            <a:pPr lvl="0"/>
            <a:r>
              <a:rPr lang="hr-HR" sz="1200" kern="1200" dirty="0">
                <a:solidFill>
                  <a:schemeClr val="tx1"/>
                </a:solidFill>
                <a:effectLst/>
                <a:latin typeface="+mn-lt"/>
                <a:ea typeface="+mn-ea"/>
                <a:cs typeface="+mn-cs"/>
              </a:rPr>
              <a:t>funkcionalna reorganizacija, koja podrazumijeva premještanje sadržaja unutar zone (skladišta i dr.) radi poboljšanja funkcioniranja solane te</a:t>
            </a:r>
          </a:p>
          <a:p>
            <a:pPr lvl="0"/>
            <a:r>
              <a:rPr lang="hr-HR" sz="1200" kern="1200" dirty="0">
                <a:solidFill>
                  <a:schemeClr val="tx1"/>
                </a:solidFill>
                <a:effectLst/>
                <a:latin typeface="+mn-lt"/>
                <a:ea typeface="+mn-ea"/>
                <a:cs typeface="+mn-cs"/>
              </a:rPr>
              <a:t>jedinstvena rekonstrukcija, koja podrazumijeva uvođenje pratećih ugostiteljsko-turističkih sadržaja te trase za kretanje posebnog vozila suvremenih ekoloških standarda u rubnom području solane za potrebe prezentacije i turističkih obilazaka. </a:t>
            </a:r>
          </a:p>
          <a:p>
            <a:r>
              <a:rPr lang="hr-HR" sz="1200" kern="1200" dirty="0">
                <a:solidFill>
                  <a:schemeClr val="tx1"/>
                </a:solidFill>
                <a:effectLst/>
                <a:latin typeface="+mn-lt"/>
                <a:ea typeface="+mn-ea"/>
                <a:cs typeface="+mn-cs"/>
              </a:rPr>
              <a:t>Revitalizaciju Solane u Stonu potrebno je zasnivati na interdisciplinarnom i holističkom pristupu te predvidjeti prethodnu izradu svih relevantnih stručnih studija (konzervatorski elaborat, studije iz područja zaštite okoliša i dr.).</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Za dvije izdvojene proizvodno poslovne zone u kompleksu solane kaže se slijedeće</a:t>
            </a:r>
          </a:p>
          <a:p>
            <a:pPr lvl="0"/>
            <a:r>
              <a:rPr lang="hr-HR" sz="1200" kern="1200" dirty="0">
                <a:solidFill>
                  <a:schemeClr val="tx1"/>
                </a:solidFill>
                <a:effectLst/>
                <a:latin typeface="+mn-lt"/>
                <a:ea typeface="+mn-ea"/>
                <a:cs typeface="+mn-cs"/>
              </a:rPr>
              <a:t>u sjevernoj zoni 0,34 ha (slanica Slanac) je moguća rekonstrukcija postojećih građevina te planiranje dodatnih sadržaja, a moguće je planirati i trgovačko-ugostiteljske sadržaje - prodaju soli i autohtonih suvenira</a:t>
            </a:r>
          </a:p>
          <a:p>
            <a:pPr lvl="0"/>
            <a:r>
              <a:rPr lang="hr-HR" sz="1200" kern="1200" dirty="0">
                <a:solidFill>
                  <a:schemeClr val="tx1"/>
                </a:solidFill>
                <a:effectLst/>
                <a:latin typeface="+mn-lt"/>
                <a:ea typeface="+mn-ea"/>
                <a:cs typeface="+mn-cs"/>
              </a:rPr>
              <a:t>u južnoj zoni, površine 1,78 ha, u kojoj se nalazi postojeći sakralni objekt i slanica Galija moguća je rekonstrukcija postojećih građevina te planiranje dodatnih sadržaja, kao trgovačko-ugostiteljskih sadržaja i izložbeno-muzejskog prostora</a:t>
            </a:r>
          </a:p>
          <a:p>
            <a:r>
              <a:rPr lang="hr-HR" sz="1200" kern="1200" dirty="0">
                <a:solidFill>
                  <a:schemeClr val="tx1"/>
                </a:solidFill>
                <a:effectLst/>
                <a:latin typeface="+mn-lt"/>
                <a:ea typeface="+mn-ea"/>
                <a:cs typeface="+mn-cs"/>
              </a:rPr>
              <a:t>Planiranje dodatnih sadržaja u ovim zonama moguće je uz obvezu ishođenja suglasnosti Ministarstva kulture, radi zaštite solane kao kulturnog dobra kao i šire zone zaštite naselja Ston i Malog Stona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16</a:t>
            </a:fld>
            <a:endParaRPr lang="hr-HR"/>
          </a:p>
        </p:txBody>
      </p:sp>
    </p:spTree>
    <p:extLst>
      <p:ext uri="{BB962C8B-B14F-4D97-AF65-F5344CB8AC3E}">
        <p14:creationId xmlns:p14="http://schemas.microsoft.com/office/powerpoint/2010/main" val="1372431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U Planu je predviđena žičara evtl. uspinjača za koju je izrađena studija pogodnosti koja je odredila lepezu unutar koje je moguće smjestiti ovaj objekt... a u odredbi piše</a:t>
            </a:r>
          </a:p>
          <a:p>
            <a:pPr lvl="0"/>
            <a:r>
              <a:rPr lang="hr-HR" sz="1200" kern="1200" dirty="0">
                <a:solidFill>
                  <a:schemeClr val="tx1"/>
                </a:solidFill>
                <a:effectLst/>
                <a:latin typeface="+mn-lt"/>
                <a:ea typeface="+mn-ea"/>
                <a:cs typeface="+mn-cs"/>
              </a:rPr>
              <a:t>Na području naselja Ston i Mali Ston omogućuje se gradnja žičare/uspinjače na Bartolomiju, koja se nalazi iznad navedenih naselja.</a:t>
            </a:r>
          </a:p>
          <a:p>
            <a:pPr lvl="0"/>
            <a:r>
              <a:rPr lang="hr-HR" sz="1200" kern="1200" dirty="0">
                <a:solidFill>
                  <a:schemeClr val="tx1"/>
                </a:solidFill>
                <a:effectLst/>
                <a:latin typeface="+mn-lt"/>
                <a:ea typeface="+mn-ea"/>
                <a:cs typeface="+mn-cs"/>
              </a:rPr>
              <a:t>Pored osnovnog sadržaja žičare/uspinjače, omogućuje se gradnja pratećih objekata za njeno redovno funkcioniranje u Stonu i Malom Stonu te vidikovaca i pratećih ugostiteljskih sadržaja na Bartolomiji.</a:t>
            </a:r>
          </a:p>
          <a:p>
            <a:pPr lvl="0"/>
            <a:r>
              <a:rPr lang="hr-HR" sz="1200" kern="1200" dirty="0">
                <a:solidFill>
                  <a:schemeClr val="tx1"/>
                </a:solidFill>
                <a:effectLst/>
                <a:latin typeface="+mn-lt"/>
                <a:ea typeface="+mn-ea"/>
                <a:cs typeface="+mn-cs"/>
              </a:rPr>
              <a:t>Obuhvat područja za ispitivanje moguće trase prikazan je na odnosnom kartografskom prikazu.</a:t>
            </a:r>
          </a:p>
          <a:p>
            <a:pPr lvl="0"/>
            <a:r>
              <a:rPr lang="hr-HR" sz="1200" kern="1200" dirty="0">
                <a:solidFill>
                  <a:schemeClr val="tx1"/>
                </a:solidFill>
                <a:effectLst/>
                <a:latin typeface="+mn-lt"/>
                <a:ea typeface="+mn-ea"/>
                <a:cs typeface="+mn-cs"/>
              </a:rPr>
              <a:t>Postupku utvrđivanja konačne trase i karaktera uspinjače/žičare Bartolomija  treba prethoditi izrada stručne podloge, studije procjene utjecaja zahvata na Kulturno-povijesnu cjelinu Stona, izrađena u skladu s metodologijom procjene utjecaja na svjetsku baštinu (HIA), uz obvezno sudjelovanje nadležnog javnopravnog tijela koje upravlja šumama.</a:t>
            </a:r>
          </a:p>
          <a:p>
            <a:r>
              <a:rPr lang="hr-HR" sz="1200" kern="1200" dirty="0">
                <a:solidFill>
                  <a:schemeClr val="tx1"/>
                </a:solidFill>
                <a:effectLst/>
                <a:latin typeface="+mn-lt"/>
                <a:ea typeface="+mn-ea"/>
                <a:cs typeface="+mn-cs"/>
              </a:rPr>
              <a:t>itd</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17</a:t>
            </a:fld>
            <a:endParaRPr lang="hr-HR"/>
          </a:p>
        </p:txBody>
      </p:sp>
    </p:spTree>
    <p:extLst>
      <p:ext uri="{BB962C8B-B14F-4D97-AF65-F5344CB8AC3E}">
        <p14:creationId xmlns:p14="http://schemas.microsoft.com/office/powerpoint/2010/main" val="940366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Solana je pomorsko dobro pa je eksploatacijsko polje morske soli "Ston" upisano u Jedinstveni informacijski sustav mineralnih sirovina Republike Hrvatske tj u Registar eksploatacijskih polja mineralnih sirovina Ministarstva gospodarstva, poduzetništva i obrta.</a:t>
            </a:r>
          </a:p>
          <a:p>
            <a:r>
              <a:rPr lang="hr-HR" sz="1200" kern="1200" dirty="0">
                <a:solidFill>
                  <a:schemeClr val="tx1"/>
                </a:solidFill>
                <a:effectLst/>
                <a:latin typeface="+mn-lt"/>
                <a:ea typeface="+mn-ea"/>
                <a:cs typeface="+mn-cs"/>
              </a:rPr>
              <a:t>Republika Hrvatska, je određena kao nositelj eksploatacijskog polja, a trgovačko društvo SOLANA STON, određeno je kao ovlaštenik eksploatacijskog polja.</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Morske solane definirane su kao pomorsko dobro prema Zakonu o pomorskom dobru i morskim lukama (</a:t>
            </a:r>
            <a:r>
              <a:rPr lang="hr-HR" sz="1200" u="sng" kern="1200" dirty="0">
                <a:solidFill>
                  <a:schemeClr val="tx1"/>
                </a:solidFill>
                <a:effectLst/>
                <a:latin typeface="+mn-lt"/>
                <a:ea typeface="+mn-ea"/>
                <a:cs typeface="+mn-cs"/>
                <a:hlinkClick r:id="rId3"/>
              </a:rPr>
              <a:t>NN 83/23</a:t>
            </a:r>
            <a:r>
              <a:rPr lang="hr-HR" sz="1200" kern="1200" dirty="0">
                <a:solidFill>
                  <a:schemeClr val="tx1"/>
                </a:solidFill>
                <a:effectLst/>
                <a:latin typeface="+mn-lt"/>
                <a:ea typeface="+mn-ea"/>
                <a:cs typeface="+mn-cs"/>
              </a:rPr>
              <a:t>). koji izričito navodi morske solane kao dio kopna koji po svojoj prirodi, namjeni i položaju pripada pomorskom dobru. Zbog tog statusa, solane su proglašene općim dobrom od interesa za Republiku Hrvatsku, izuzete su iz pravnog prometa (na njima se ne može steći pravo vlasništva) te se za njihovo gospodarsko korištenje mora ishoditi koncesija. </a:t>
            </a:r>
          </a:p>
          <a:p>
            <a:endParaRPr lang="en-US"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18</a:t>
            </a:fld>
            <a:endParaRPr lang="hr-HR"/>
          </a:p>
        </p:txBody>
      </p:sp>
    </p:spTree>
    <p:extLst>
      <p:ext uri="{BB962C8B-B14F-4D97-AF65-F5344CB8AC3E}">
        <p14:creationId xmlns:p14="http://schemas.microsoft.com/office/powerpoint/2010/main" val="1160142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238FB-E17A-E22F-D12E-05F0033DB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0B8AA-516B-8F33-07BA-ECCD214E6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9C4D0-8DEE-CA37-13A8-49CA6A278E5A}"/>
              </a:ext>
            </a:extLst>
          </p:cNvPr>
          <p:cNvSpPr>
            <a:spLocks noGrp="1"/>
          </p:cNvSpPr>
          <p:nvPr>
            <p:ph type="body" idx="1"/>
          </p:nvPr>
        </p:nvSpPr>
        <p:spPr/>
        <p:txBody>
          <a:bodyPr/>
          <a:lstStyle/>
          <a:p>
            <a:r>
              <a:rPr lang="hr-HR" sz="1200" kern="1200" dirty="0">
                <a:solidFill>
                  <a:schemeClr val="tx1"/>
                </a:solidFill>
                <a:effectLst/>
                <a:latin typeface="+mn-lt"/>
                <a:ea typeface="+mn-ea"/>
                <a:cs typeface="+mn-cs"/>
              </a:rPr>
              <a:t>Značajna prihvatljiva promjena očituje se u potrebi utvrđivanja pomorskog dobra RH za područje solane te sređivanju odnosa sa sadašnjim ovlaštenikom koncesionarom, kako bi se napokon ovo vrhunsko kulturno povijesno-gospodarsko dobro, koje je neraskidivi dio identiteta Stona, na stručnoj i znanstvenoj osnovi obnovilo, revitaliziralo i rekonstruiralo te uspostavilo izvorno stanje uz održivu eksploataciju i mogućnost turističkih obilazaka.</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Ministarstvo gospodarstva, poduzetništva i obrta, temeljem odredbi Zakona o rudarstvu (NN 56/13 i 14/14), a temeljem rješenja Ministarstva gospodarstva, poduzetništva i obrta iz 2019. po službenoj dužnosti donijelo je RJEŠENJE o utvrđivanju eksploatacijskog polja morske soli "Ston„</a:t>
            </a:r>
          </a:p>
          <a:p>
            <a:r>
              <a:rPr lang="hr-HR" sz="1200" kern="1200" dirty="0">
                <a:solidFill>
                  <a:schemeClr val="tx1"/>
                </a:solidFill>
                <a:effectLst/>
                <a:latin typeface="+mn-lt"/>
                <a:ea typeface="+mn-ea"/>
                <a:cs typeface="+mn-cs"/>
              </a:rPr>
              <a:t>Eksploatacijsko polje ima površinu 52 ha i određeno je vršnim točkama i zemljišnim česticama</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Trgovačko društvo SOLANA STON d.o.o. Rješenjem koje još nije postalo pravomoćno dobilo je nekoliko obveza koje mora ispuniti, a ukoliko ih ne ispuni određene rokove, Ministarstvo gospodarstva, poduzetništva i obrta donijeti će rješenje kojim će ono isto utvrditi, te ukinuti ovo Rješenje, a kao nositelja i ovlaštenika eksploatacijskog polja morske soli "Ston" upisati Republiku Hrvatsku te odrediti mjere sukladno odredbama Zakona o rudarstvu.</a:t>
            </a:r>
          </a:p>
          <a:p>
            <a:r>
              <a:rPr lang="hr-HR" sz="1200" kern="1200" dirty="0">
                <a:solidFill>
                  <a:schemeClr val="tx1"/>
                </a:solidFill>
                <a:effectLst/>
                <a:latin typeface="+mn-lt"/>
                <a:ea typeface="+mn-ea"/>
                <a:cs typeface="+mn-cs"/>
              </a:rPr>
              <a:t>Navedeno je da je Rješenje izdano 2019. vrijedi do kraja 2058. godine</a:t>
            </a:r>
          </a:p>
          <a:p>
            <a:endParaRPr lang="hr-HR" dirty="0"/>
          </a:p>
        </p:txBody>
      </p:sp>
      <p:sp>
        <p:nvSpPr>
          <p:cNvPr id="4" name="Slide Number Placeholder 3">
            <a:extLst>
              <a:ext uri="{FF2B5EF4-FFF2-40B4-BE49-F238E27FC236}">
                <a16:creationId xmlns:a16="http://schemas.microsoft.com/office/drawing/2014/main" id="{206805B7-0A1E-557E-2004-1CEAD932F0FD}"/>
              </a:ext>
            </a:extLst>
          </p:cNvPr>
          <p:cNvSpPr>
            <a:spLocks noGrp="1"/>
          </p:cNvSpPr>
          <p:nvPr>
            <p:ph type="sldNum" sz="quarter" idx="5"/>
          </p:nvPr>
        </p:nvSpPr>
        <p:spPr/>
        <p:txBody>
          <a:bodyPr/>
          <a:lstStyle/>
          <a:p>
            <a:fld id="{2D7DC54B-7864-4BA6-8D44-4FC3F322B93A}" type="slidenum">
              <a:rPr lang="hr-HR" smtClean="0"/>
              <a:t>19</a:t>
            </a:fld>
            <a:endParaRPr lang="hr-HR"/>
          </a:p>
        </p:txBody>
      </p:sp>
    </p:spTree>
    <p:extLst>
      <p:ext uri="{BB962C8B-B14F-4D97-AF65-F5344CB8AC3E}">
        <p14:creationId xmlns:p14="http://schemas.microsoft.com/office/powerpoint/2010/main" val="1908463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Zaključna razmatranja – što reći na kraju</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Važno je</a:t>
            </a:r>
          </a:p>
          <a:p>
            <a:pPr lvl="0"/>
            <a:r>
              <a:rPr lang="hr-HR" sz="1200" kern="1200" dirty="0">
                <a:solidFill>
                  <a:schemeClr val="tx1"/>
                </a:solidFill>
                <a:effectLst/>
                <a:latin typeface="+mn-lt"/>
                <a:ea typeface="+mn-ea"/>
                <a:cs typeface="+mn-cs"/>
              </a:rPr>
              <a:t>upisati povijesni urbani krajolik Stona na listu svjetske baštine</a:t>
            </a:r>
          </a:p>
          <a:p>
            <a:pPr lvl="0"/>
            <a:r>
              <a:rPr lang="hr-HR" sz="1200" kern="1200" dirty="0">
                <a:solidFill>
                  <a:schemeClr val="tx1"/>
                </a:solidFill>
                <a:effectLst/>
                <a:latin typeface="+mn-lt"/>
                <a:ea typeface="+mn-ea"/>
                <a:cs typeface="+mn-cs"/>
              </a:rPr>
              <a:t>ukoliko će se zaštićivati pojedinačno kulturno povijesna dobra, važno je proširiti zaštitu Stona i Malog Stona na predgrađa odnosno jarak oko zidina </a:t>
            </a:r>
          </a:p>
          <a:p>
            <a:pPr lvl="0"/>
            <a:r>
              <a:rPr lang="hr-HR" sz="1200" kern="1200" dirty="0">
                <a:solidFill>
                  <a:schemeClr val="tx1"/>
                </a:solidFill>
                <a:effectLst/>
                <a:latin typeface="+mn-lt"/>
                <a:ea typeface="+mn-ea"/>
                <a:cs typeface="+mn-cs"/>
              </a:rPr>
              <a:t>također zaštiti solanu kao pojedinačno dobro.</a:t>
            </a:r>
          </a:p>
          <a:p>
            <a:pPr lvl="0"/>
            <a:r>
              <a:rPr lang="hr-HR" sz="1200" kern="1200" dirty="0">
                <a:solidFill>
                  <a:schemeClr val="tx1"/>
                </a:solidFill>
                <a:effectLst/>
                <a:latin typeface="+mn-lt"/>
                <a:ea typeface="+mn-ea"/>
                <a:cs typeface="+mn-cs"/>
              </a:rPr>
              <a:t>izraditi konzervatorsko-krajobrazne elaborate, utvrditi smjernice i program te izraditi idejno rješenje za rekonstrukciju i revitalizaciju solane</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Proces izrade prostornih planova ima svoju zakonom utvrđenu proceduru i izrada prostornih planova iako je spora ipak je dostižna i dovrši se brže nego se područja zaštite. Zaštita i dalje bude nejasna, a jednom utvrđeno građevinsko područje postaje uteg oko vrata zaštite.</a:t>
            </a:r>
          </a:p>
          <a:p>
            <a:r>
              <a:rPr lang="hr-HR" sz="1200" kern="1200" dirty="0">
                <a:solidFill>
                  <a:schemeClr val="tx1"/>
                </a:solidFill>
                <a:effectLst/>
                <a:latin typeface="+mn-lt"/>
                <a:ea typeface="+mn-ea"/>
                <a:cs typeface="+mn-cs"/>
              </a:rPr>
              <a:t>Gradnja bi mogla biti prihvatljiva da se radi o nižim zgradama tradicionalne tipologije, ali zahtjevi radi nekretninskog biznisa su za što većim i višim građevinama, a to u Planovima se rješava u tekstualnom dijelu u pisanim odredbama koja su skoro neuočljiva pa prođu ispod radara.....</a:t>
            </a:r>
          </a:p>
          <a:p>
            <a:endParaRPr lang="hr-HR" sz="1200" kern="1200" dirty="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20</a:t>
            </a:fld>
            <a:endParaRPr lang="hr-HR"/>
          </a:p>
        </p:txBody>
      </p:sp>
    </p:spTree>
    <p:extLst>
      <p:ext uri="{BB962C8B-B14F-4D97-AF65-F5344CB8AC3E}">
        <p14:creationId xmlns:p14="http://schemas.microsoft.com/office/powerpoint/2010/main" val="85556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Prostorni plan Županije mijenjan je 2019. godine kada su nove spoznaje u svezi svjetske baštine ugrađene u Plan.</a:t>
            </a:r>
          </a:p>
          <a:p>
            <a:r>
              <a:rPr lang="hr-HR" sz="1200" kern="1200" dirty="0">
                <a:solidFill>
                  <a:schemeClr val="tx1"/>
                </a:solidFill>
                <a:effectLst/>
                <a:latin typeface="+mn-lt"/>
                <a:ea typeface="+mn-ea"/>
                <a:cs typeface="+mn-cs"/>
              </a:rPr>
              <a:t>I u Prostonrom planu županije je predložen za zaštitu Ansambl Povijesno-urbanističke cjeline Stona s Malim Stonom, zidinama koje ih povezuju te, Malostonski zaljev, Stonsko polje i solane. Krajolik Stona je krajolik visoke osjetljivosti i izložen je velikim pritiscima razvoja koji se brzo mijenjaju zbog intenzivne izgradnje. </a:t>
            </a:r>
          </a:p>
          <a:p>
            <a:r>
              <a:rPr lang="hr-HR" sz="1200" kern="1200" dirty="0">
                <a:solidFill>
                  <a:schemeClr val="tx1"/>
                </a:solidFill>
                <a:effectLst/>
                <a:latin typeface="+mn-lt"/>
                <a:ea typeface="+mn-ea"/>
                <a:cs typeface="+mn-cs"/>
              </a:rPr>
              <a:t>Stoga je Plan preporučio:</a:t>
            </a:r>
          </a:p>
          <a:p>
            <a:pPr lvl="0"/>
            <a:r>
              <a:rPr lang="hr-HR" sz="1200" kern="1200" dirty="0">
                <a:solidFill>
                  <a:schemeClr val="tx1"/>
                </a:solidFill>
                <a:effectLst/>
                <a:latin typeface="+mn-lt"/>
                <a:ea typeface="+mn-ea"/>
                <a:cs typeface="+mn-cs"/>
              </a:rPr>
              <a:t>revidirati granice obuhvata zaštite Stona u smislu proširenja granica i kategorija zaštite s obzirom na nova saznanja u zaštiti i upravljanju kulturnom baštinom i europskom konvencijom o krajoliku</a:t>
            </a:r>
          </a:p>
          <a:p>
            <a:pPr lvl="0"/>
            <a:r>
              <a:rPr lang="hr-HR" sz="1200" kern="1200" dirty="0">
                <a:solidFill>
                  <a:schemeClr val="tx1"/>
                </a:solidFill>
                <a:effectLst/>
                <a:latin typeface="+mn-lt"/>
                <a:ea typeface="+mn-ea"/>
                <a:cs typeface="+mn-cs"/>
              </a:rPr>
              <a:t>izraditi Konzervatorsku i konzervatorsko-krajobraznu podlogu radi utvrđivanja kulturnog dobra na nacionalnoj/međunarodnoj razini, te utvrđivanja prilagođenih tj. specifičnih odredbi kao podloge za izradu planova užeg obuhvata.</a:t>
            </a:r>
          </a:p>
          <a:p>
            <a:pPr lvl="0"/>
            <a:r>
              <a:rPr lang="hr-HR" sz="1200" kern="1200" dirty="0">
                <a:solidFill>
                  <a:schemeClr val="tx1"/>
                </a:solidFill>
                <a:effectLst/>
                <a:latin typeface="+mn-lt"/>
                <a:ea typeface="+mn-ea"/>
                <a:cs typeface="+mn-cs"/>
              </a:rPr>
              <a:t>izraditi Studiju procjene utjecaja na kulturnu baštinu (HIA) za pojedine veće planirane infrastrukturne i razvojne zahvate</a:t>
            </a:r>
          </a:p>
          <a:p>
            <a:pPr lvl="0"/>
            <a:r>
              <a:rPr lang="hr-HR" sz="1200" kern="1200" dirty="0">
                <a:solidFill>
                  <a:schemeClr val="tx1"/>
                </a:solidFill>
                <a:effectLst/>
                <a:latin typeface="+mn-lt"/>
                <a:ea typeface="+mn-ea"/>
                <a:cs typeface="+mn-cs"/>
              </a:rPr>
              <a:t>izraditi Plan upravljanja</a:t>
            </a:r>
          </a:p>
          <a:p>
            <a:pPr lvl="0"/>
            <a:r>
              <a:rPr lang="hr-HR" sz="1200" kern="1200" dirty="0">
                <a:solidFill>
                  <a:schemeClr val="tx1"/>
                </a:solidFill>
                <a:effectLst/>
                <a:latin typeface="+mn-lt"/>
                <a:ea typeface="+mn-ea"/>
                <a:cs typeface="+mn-cs"/>
              </a:rPr>
              <a:t>izraditi Prostorni plan područja posebnih obilježja sukladno Zakonu o prostornom uređenju... </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Možete primijetiti da su sve odredbe preporuke jer Planovi u pravilu se ne smiju miješati u ingerenciju Ministarstva kulture i medija.</a:t>
            </a:r>
          </a:p>
          <a:p>
            <a:r>
              <a:rPr lang="hr-HR" sz="1200" kern="1200" dirty="0">
                <a:solidFill>
                  <a:schemeClr val="tx1"/>
                </a:solidFill>
                <a:effectLst/>
                <a:latin typeface="+mn-lt"/>
                <a:ea typeface="+mn-ea"/>
                <a:cs typeface="+mn-cs"/>
              </a:rPr>
              <a:t>Odredbe u Planu koje se stvarno moraju uvažavati ne govore o segmentima zaštite prostora i iste su za sva područja u Planu pa možemo reći da planiranje nije integralno nego za segment izgradnje brine Zakon o prostornom uređenju – planirajući razvojne projekte, a za segment zaštite brine Zakon o zaštiti i očuvanju kulturnih dobara, pa se ne može integralno primijeniti u Planu nego izgradnja i zaštita idu paralelno, tako da se planiraju razvojni projekti koji mogu biti štetni za prostor uz propisivanje raznih studija i postavljanje uvjeta - umjesto da se već na razini izrade Plana utvrde kao štetna i ne ucrtaju u Plan. </a:t>
            </a:r>
          </a:p>
          <a:p>
            <a:r>
              <a:rPr lang="hr-HR" sz="1200" kern="1200" dirty="0">
                <a:solidFill>
                  <a:schemeClr val="tx1"/>
                </a:solidFill>
                <a:effectLst/>
                <a:latin typeface="+mn-lt"/>
                <a:ea typeface="+mn-ea"/>
                <a:cs typeface="+mn-cs"/>
              </a:rPr>
              <a:t>Tako su ove preporuke iz Plana tek prazno slovo na papiru... </a:t>
            </a:r>
          </a:p>
          <a:p>
            <a:r>
              <a:rPr lang="hr-HR"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Solan</a:t>
            </a:r>
            <a:r>
              <a:rPr lang="hr-HR" sz="1200" kern="1200" dirty="0">
                <a:solidFill>
                  <a:schemeClr val="tx1"/>
                </a:solidFill>
                <a:effectLst/>
                <a:latin typeface="+mn-lt"/>
                <a:ea typeface="+mn-ea"/>
                <a:cs typeface="+mn-cs"/>
              </a:rPr>
              <a:t>a sa skladištima soli se spominje kao evidentirani povijesni lokalitet u kojem se dozvoljava da se u okviru eksploatacijskog polja morske soli mogu planirati dodatni sadržaji poput prodaje soli, suvenira, muzejsko-izložbeni prostori, uz obvezu ishođenja suglasnosti Ministarstva kulture radi zaštite solana kao kulturnog dobra kao i šire zone zaštite gradova Stona i Malog Stona.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3</a:t>
            </a:fld>
            <a:endParaRPr lang="hr-HR"/>
          </a:p>
        </p:txBody>
      </p:sp>
    </p:spTree>
    <p:extLst>
      <p:ext uri="{BB962C8B-B14F-4D97-AF65-F5344CB8AC3E}">
        <p14:creationId xmlns:p14="http://schemas.microsoft.com/office/powerpoint/2010/main" val="4126545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Kulturno-povijesna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cjelina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statično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kulturno</a:t>
            </a:r>
            <a:r>
              <a:rPr lang="en-US" sz="1200" kern="1200" dirty="0">
                <a:solidFill>
                  <a:schemeClr val="tx1"/>
                </a:solidFill>
                <a:effectLst/>
                <a:latin typeface="+mn-lt"/>
                <a:ea typeface="+mn-ea"/>
                <a:cs typeface="+mn-cs"/>
              </a:rPr>
              <a:t> dobro </a:t>
            </a:r>
            <a:r>
              <a:rPr lang="en-US" sz="1200" kern="1200" dirty="0" err="1">
                <a:solidFill>
                  <a:schemeClr val="tx1"/>
                </a:solidFill>
                <a:effectLst/>
                <a:latin typeface="+mn-lt"/>
                <a:ea typeface="+mn-ea"/>
                <a:cs typeface="+mn-cs"/>
              </a:rPr>
              <a:t>nego</a:t>
            </a:r>
            <a:r>
              <a:rPr lang="hr-HR" sz="1200" kern="1200" dirty="0">
                <a:solidFill>
                  <a:schemeClr val="tx1"/>
                </a:solidFill>
                <a:effectLst/>
                <a:latin typeface="+mn-lt"/>
                <a:ea typeface="+mn-ea"/>
                <a:cs typeface="+mn-cs"/>
              </a:rPr>
              <a:t> živi organizam koji kroz planiranje živi i dalje.</a:t>
            </a:r>
          </a:p>
          <a:p>
            <a:r>
              <a:rPr lang="hr-HR" sz="1200" kern="1200" dirty="0">
                <a:solidFill>
                  <a:schemeClr val="tx1"/>
                </a:solidFill>
                <a:effectLst/>
                <a:latin typeface="+mn-lt"/>
                <a:ea typeface="+mn-ea"/>
                <a:cs typeface="+mn-cs"/>
              </a:rPr>
              <a:t>Ova je tema je pravi izazov za sve Kulturno-povijesne cjeline </a:t>
            </a:r>
          </a:p>
          <a:p>
            <a:r>
              <a:rPr lang="hr-HR" sz="1200" kern="1200" dirty="0">
                <a:solidFill>
                  <a:schemeClr val="tx1"/>
                </a:solidFill>
                <a:effectLst/>
                <a:latin typeface="+mn-lt"/>
                <a:ea typeface="+mn-ea"/>
                <a:cs typeface="+mn-cs"/>
              </a:rPr>
              <a:t>U povijesnim gradovima kao što su Dubrovnik, Korčula, Cavtat i Ston problem kontrole razvoja nije toliko povezan s povijesnom jezgrom, gdje su alati zaštite  dovoljno prikladni i pravovremeni, već je problem u područjima koja se nalaze izvan povijesne jezgre.</a:t>
            </a:r>
          </a:p>
          <a:p>
            <a:r>
              <a:rPr lang="hr-HR" sz="1200" kern="1200" dirty="0">
                <a:solidFill>
                  <a:schemeClr val="tx1"/>
                </a:solidFill>
                <a:effectLst/>
                <a:latin typeface="+mn-lt"/>
                <a:ea typeface="+mn-ea"/>
                <a:cs typeface="+mn-cs"/>
              </a:rPr>
              <a:t>Ta okolna područja nisu dovoljno prepoznata da ona štite kulturno povijesnu cjelinu i njenu iznimnu univerzalnu vrijednost, a urbanistički planovi zbog pritiska investitora i želje za gradnjom što bliže lokalitetu nisu dovoljno snažni da se odupru tim zahtjevima, te se tu vidi nekontrolirani razvoj u građevinarstvu i infrastrukturnim radovima koji negativno utječu na zaštićena područja lokaliteta. </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Stoga se nameću pitanj</a:t>
            </a:r>
            <a:r>
              <a:rPr lang="en-US" sz="1200" kern="1200" dirty="0">
                <a:solidFill>
                  <a:schemeClr val="tx1"/>
                </a:solidFill>
                <a:effectLst/>
                <a:latin typeface="+mn-lt"/>
                <a:ea typeface="+mn-ea"/>
                <a:cs typeface="+mn-cs"/>
              </a:rPr>
              <a:t>a:</a:t>
            </a:r>
            <a:endParaRPr lang="hr-HR" sz="1200" kern="1200" dirty="0">
              <a:solidFill>
                <a:schemeClr val="tx1"/>
              </a:solidFill>
              <a:effectLst/>
              <a:latin typeface="+mn-lt"/>
              <a:ea typeface="+mn-ea"/>
              <a:cs typeface="+mn-cs"/>
            </a:endParaRPr>
          </a:p>
          <a:p>
            <a:pPr lvl="0"/>
            <a:r>
              <a:rPr lang="hr-HR" sz="1200" kern="1200" dirty="0">
                <a:solidFill>
                  <a:schemeClr val="tx1"/>
                </a:solidFill>
                <a:effectLst/>
                <a:latin typeface="+mn-lt"/>
                <a:ea typeface="+mn-ea"/>
                <a:cs typeface="+mn-cs"/>
              </a:rPr>
              <a:t>Kako zadovoljiti potrebe modernizacije i ulaganja u povijesne gradove i gradsk</a:t>
            </a:r>
            <a:r>
              <a:rPr lang="en-US" sz="1200" kern="1200" dirty="0">
                <a:solidFill>
                  <a:schemeClr val="tx1"/>
                </a:solidFill>
                <a:effectLst/>
                <a:latin typeface="+mn-lt"/>
                <a:ea typeface="+mn-ea"/>
                <a:cs typeface="+mn-cs"/>
              </a:rPr>
              <a:t>a</a:t>
            </a:r>
            <a:r>
              <a:rPr lang="hr-HR" sz="1200" kern="1200" dirty="0">
                <a:solidFill>
                  <a:schemeClr val="tx1"/>
                </a:solidFill>
                <a:effectLst/>
                <a:latin typeface="+mn-lt"/>
                <a:ea typeface="+mn-ea"/>
                <a:cs typeface="+mn-cs"/>
              </a:rPr>
              <a:t> središta bez ugrožavanja njihovih povijesnih obilježja, identiteta i integritet</a:t>
            </a:r>
            <a:r>
              <a:rPr lang="en-US" sz="1200" kern="1200" dirty="0">
                <a:solidFill>
                  <a:schemeClr val="tx1"/>
                </a:solidFill>
                <a:effectLst/>
                <a:latin typeface="+mn-lt"/>
                <a:ea typeface="+mn-ea"/>
                <a:cs typeface="+mn-cs"/>
              </a:rPr>
              <a:t>a</a:t>
            </a:r>
            <a:r>
              <a:rPr lang="hr-HR" sz="1200" kern="1200" dirty="0">
                <a:solidFill>
                  <a:schemeClr val="tx1"/>
                </a:solidFill>
                <a:effectLst/>
                <a:latin typeface="+mn-lt"/>
                <a:ea typeface="+mn-ea"/>
                <a:cs typeface="+mn-cs"/>
              </a:rPr>
              <a:t>?</a:t>
            </a:r>
          </a:p>
          <a:p>
            <a:pPr lvl="0"/>
            <a:r>
              <a:rPr lang="hr-HR" sz="1200" kern="1200" dirty="0">
                <a:solidFill>
                  <a:schemeClr val="tx1"/>
                </a:solidFill>
                <a:effectLst/>
                <a:latin typeface="+mn-lt"/>
                <a:ea typeface="+mn-ea"/>
                <a:cs typeface="+mn-cs"/>
              </a:rPr>
              <a:t>Kako zadovoljiti potrebe za razvojem u </a:t>
            </a:r>
            <a:r>
              <a:rPr lang="en-US" sz="1200" kern="1200" dirty="0" err="1">
                <a:solidFill>
                  <a:schemeClr val="tx1"/>
                </a:solidFill>
                <a:effectLst/>
                <a:latin typeface="+mn-lt"/>
                <a:ea typeface="+mn-ea"/>
                <a:cs typeface="+mn-cs"/>
              </a:rPr>
              <a:t>povijesnom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urbanom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krajoliku</a:t>
            </a:r>
            <a:r>
              <a:rPr lang="hr-HR" sz="1200" kern="1200" dirty="0">
                <a:solidFill>
                  <a:schemeClr val="tx1"/>
                </a:solidFill>
                <a:effectLst/>
                <a:latin typeface="+mn-lt"/>
                <a:ea typeface="+mn-ea"/>
                <a:cs typeface="+mn-cs"/>
              </a:rPr>
              <a:t> bez gubitka kvalitete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krajolika</a:t>
            </a:r>
            <a:r>
              <a:rPr lang="hr-HR" sz="1200" kern="1200" dirty="0">
                <a:solidFill>
                  <a:schemeClr val="tx1"/>
                </a:solidFill>
                <a:effectLst/>
                <a:latin typeface="+mn-lt"/>
                <a:ea typeface="+mn-ea"/>
                <a:cs typeface="+mn-cs"/>
              </a:rPr>
              <a:t>?</a:t>
            </a:r>
          </a:p>
          <a:p>
            <a:pPr lvl="0"/>
            <a:r>
              <a:rPr lang="hr-HR" sz="1200" kern="1200" dirty="0">
                <a:solidFill>
                  <a:schemeClr val="tx1"/>
                </a:solidFill>
                <a:effectLst/>
                <a:latin typeface="+mn-lt"/>
                <a:ea typeface="+mn-ea"/>
                <a:cs typeface="+mn-cs"/>
              </a:rPr>
              <a:t>Koje su granice prihvatljivih promjena?</a:t>
            </a:r>
          </a:p>
          <a:p>
            <a:pPr lvl="0"/>
            <a:r>
              <a:rPr lang="hr-HR" sz="1200" kern="1200" dirty="0">
                <a:solidFill>
                  <a:schemeClr val="tx1"/>
                </a:solidFill>
                <a:effectLst/>
                <a:latin typeface="+mn-lt"/>
                <a:ea typeface="+mn-ea"/>
                <a:cs typeface="+mn-cs"/>
              </a:rPr>
              <a:t>Koje su granice i modaliteti uvođenja i integracije novih zgrada i nove infrastrukture unutar povijesnih urbanih krajolika?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21</a:t>
            </a:fld>
            <a:endParaRPr lang="hr-HR"/>
          </a:p>
        </p:txBody>
      </p:sp>
    </p:spTree>
    <p:extLst>
      <p:ext uri="{BB962C8B-B14F-4D97-AF65-F5344CB8AC3E}">
        <p14:creationId xmlns:p14="http://schemas.microsoft.com/office/powerpoint/2010/main" val="1907667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b="1" kern="1200" dirty="0">
                <a:solidFill>
                  <a:schemeClr val="tx1"/>
                </a:solidFill>
                <a:effectLst/>
                <a:latin typeface="+mn-lt"/>
                <a:ea typeface="+mn-ea"/>
                <a:cs typeface="+mn-cs"/>
              </a:rPr>
              <a:t>To bi bila pitanja za širu raspravu pa bih ovdje završila i zahvalila se na organizaciji ovog simpozij na temu morskih solana jer su prvorazredna kulturna dobra,...</a:t>
            </a:r>
            <a:endParaRPr lang="hr-HR" sz="1200" kern="1200" dirty="0">
              <a:solidFill>
                <a:schemeClr val="tx1"/>
              </a:solidFill>
              <a:effectLst/>
              <a:latin typeface="+mn-lt"/>
              <a:ea typeface="+mn-ea"/>
              <a:cs typeface="+mn-cs"/>
            </a:endParaRPr>
          </a:p>
          <a:p>
            <a:r>
              <a:rPr lang="hr-HR" sz="1200" b="1" kern="1200" dirty="0">
                <a:solidFill>
                  <a:schemeClr val="tx1"/>
                </a:solidFill>
                <a:effectLst/>
                <a:latin typeface="+mn-lt"/>
                <a:ea typeface="+mn-ea"/>
                <a:cs typeface="+mn-cs"/>
              </a:rPr>
              <a:t>i drago mi je da sam sudjelovala i dala mali doprinos ovoj temi.</a:t>
            </a:r>
            <a:endParaRPr lang="hr-H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hr-HR" sz="1200" kern="1200" dirty="0">
              <a:solidFill>
                <a:schemeClr val="tx1"/>
              </a:solidFill>
              <a:effectLst/>
              <a:latin typeface="+mn-lt"/>
              <a:ea typeface="+mn-ea"/>
              <a:cs typeface="+mn-cs"/>
            </a:endParaRPr>
          </a:p>
          <a:p>
            <a:r>
              <a:rPr lang="hr-HR" sz="1200" b="1" kern="1200">
                <a:solidFill>
                  <a:schemeClr val="tx1"/>
                </a:solidFill>
                <a:effectLst/>
                <a:latin typeface="+mn-lt"/>
                <a:ea typeface="+mn-ea"/>
                <a:cs typeface="+mn-cs"/>
              </a:rPr>
              <a:t>KRAJ, HVALA NA PAŽNJI</a:t>
            </a:r>
            <a:endParaRPr lang="hr-HR" sz="1200" kern="120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22</a:t>
            </a:fld>
            <a:endParaRPr lang="hr-HR"/>
          </a:p>
        </p:txBody>
      </p:sp>
    </p:spTree>
    <p:extLst>
      <p:ext uri="{BB962C8B-B14F-4D97-AF65-F5344CB8AC3E}">
        <p14:creationId xmlns:p14="http://schemas.microsoft.com/office/powerpoint/2010/main" val="3479319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Ministarstvo kulture i medija RH kroz Nacionalni program oporavka i otpornosti je 2021. – 2026. uspostavilo digitalnu infrastrukturu kroz izradu sustava konzervatorskih podloga. Tom prilikom je izradila kriterije i standarde za izradu konzervatorskih podloga koje su postale temeljni dokument za zaštitu, očuvanje i unapređenje kulturno-povijesnih cjelina.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hr-HR" sz="1200" kern="1200" dirty="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4</a:t>
            </a:fld>
            <a:endParaRPr lang="hr-HR"/>
          </a:p>
        </p:txBody>
      </p:sp>
    </p:spTree>
    <p:extLst>
      <p:ext uri="{BB962C8B-B14F-4D97-AF65-F5344CB8AC3E}">
        <p14:creationId xmlns:p14="http://schemas.microsoft.com/office/powerpoint/2010/main" val="1259472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Institut za povijest umjetnosti iz Zagreba obrađivao je niz kulturno-povijesnih cjelina u RH, između ostalog i Grupu 2 – Cavtat, Ston, Mali Ston, Korčulu i Dubrovnik.</a:t>
            </a:r>
          </a:p>
          <a:p>
            <a:r>
              <a:rPr lang="hr-HR" sz="1200" kern="1200" dirty="0">
                <a:solidFill>
                  <a:schemeClr val="tx1"/>
                </a:solidFill>
                <a:effectLst/>
                <a:latin typeface="+mn-lt"/>
                <a:ea typeface="+mn-ea"/>
                <a:cs typeface="+mn-cs"/>
              </a:rPr>
              <a:t>Voditeljica projekta bila je akademkinja Katarina Horvat Levaj</a:t>
            </a:r>
          </a:p>
          <a:p>
            <a:r>
              <a:rPr lang="hr-HR" sz="1200" kern="1200" dirty="0">
                <a:solidFill>
                  <a:schemeClr val="tx1"/>
                </a:solidFill>
                <a:effectLst/>
                <a:latin typeface="+mn-lt"/>
                <a:ea typeface="+mn-ea"/>
                <a:cs typeface="+mn-cs"/>
              </a:rPr>
              <a:t>Ključni stručnjaci Katarina Horvat-Levaj, Ana Šverko, Marina Oreb i Domagoj Perkić,</a:t>
            </a:r>
          </a:p>
          <a:p>
            <a:r>
              <a:rPr lang="hr-HR" sz="1200" kern="1200" dirty="0">
                <a:solidFill>
                  <a:schemeClr val="tx1"/>
                </a:solidFill>
                <a:effectLst/>
                <a:latin typeface="+mn-lt"/>
                <a:ea typeface="+mn-ea"/>
                <a:cs typeface="+mn-cs"/>
              </a:rPr>
              <a:t>A Suradnici Maja Kamenar, Tomislav Bosnić i Ivan Viđen, te Irena Šimić i fotograf Paolo Mofardin čije su fotografije večinom u ovoj prezentaciji.</a:t>
            </a:r>
          </a:p>
          <a:p>
            <a:r>
              <a:rPr lang="hr-HR" sz="1200" kern="1200" dirty="0">
                <a:solidFill>
                  <a:schemeClr val="tx1"/>
                </a:solidFill>
                <a:effectLst/>
                <a:latin typeface="+mn-lt"/>
                <a:ea typeface="+mn-ea"/>
                <a:cs typeface="+mn-cs"/>
              </a:rPr>
              <a:t> </a:t>
            </a:r>
          </a:p>
          <a:p>
            <a:r>
              <a:rPr lang="hr-HR" sz="1200" kern="1200" dirty="0">
                <a:solidFill>
                  <a:schemeClr val="tx1"/>
                </a:solidFill>
                <a:effectLst/>
                <a:latin typeface="+mn-lt"/>
                <a:ea typeface="+mn-ea"/>
                <a:cs typeface="+mn-cs"/>
              </a:rPr>
              <a:t>Ugovor s Ministartsom sklopljen je 2024. godine, a sredinom 2026. konzervatorske podloge su završene i sada su dostupne preko preglednika na geoportalu Ministartsva.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5</a:t>
            </a:fld>
            <a:endParaRPr lang="hr-HR"/>
          </a:p>
        </p:txBody>
      </p:sp>
    </p:spTree>
    <p:extLst>
      <p:ext uri="{BB962C8B-B14F-4D97-AF65-F5344CB8AC3E}">
        <p14:creationId xmlns:p14="http://schemas.microsoft.com/office/powerpoint/2010/main" val="1712148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Utvrđen je obuhvat kulturno-povijesne cjeline Stona i njene kontaktne zone, utvrđena su područja zajedničkih obilježja te sve graditeljske i ostale povijesne stru</a:t>
            </a:r>
            <a:r>
              <a:rPr lang="en-US" sz="1200" kern="1200" dirty="0">
                <a:solidFill>
                  <a:schemeClr val="tx1"/>
                </a:solidFill>
                <a:effectLst/>
                <a:latin typeface="+mn-lt"/>
                <a:ea typeface="+mn-ea"/>
                <a:cs typeface="+mn-cs"/>
              </a:rPr>
              <a:t>k</a:t>
            </a:r>
            <a:r>
              <a:rPr lang="hr-HR" sz="1200" kern="1200" dirty="0">
                <a:solidFill>
                  <a:schemeClr val="tx1"/>
                </a:solidFill>
                <a:effectLst/>
                <a:latin typeface="+mn-lt"/>
                <a:ea typeface="+mn-ea"/>
                <a:cs typeface="+mn-cs"/>
              </a:rPr>
              <a:t>ture</a:t>
            </a:r>
            <a:r>
              <a:rPr lang="en-US"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Danas su vidljivi rezultati ovog projekta kroz infrastrukturni sustav kulturnih dobara RH.</a:t>
            </a:r>
          </a:p>
          <a:p>
            <a:r>
              <a:rPr lang="hr-HR" sz="1200" b="1" kern="1200" dirty="0">
                <a:solidFill>
                  <a:schemeClr val="tx1"/>
                </a:solidFill>
                <a:effectLst/>
                <a:latin typeface="+mn-lt"/>
                <a:ea typeface="+mn-ea"/>
                <a:cs typeface="+mn-cs"/>
              </a:rPr>
              <a:t> </a:t>
            </a:r>
            <a:endParaRPr lang="hr-HR" sz="1200" kern="1200" dirty="0">
              <a:solidFill>
                <a:schemeClr val="tx1"/>
              </a:solidFill>
              <a:effectLst/>
              <a:latin typeface="+mn-lt"/>
              <a:ea typeface="+mn-ea"/>
              <a:cs typeface="+mn-cs"/>
            </a:endParaRPr>
          </a:p>
          <a:p>
            <a:r>
              <a:rPr lang="hr-HR" sz="1200" b="1" kern="1200" dirty="0">
                <a:solidFill>
                  <a:schemeClr val="tx1"/>
                </a:solidFill>
                <a:effectLst/>
                <a:latin typeface="+mn-lt"/>
                <a:ea typeface="+mn-ea"/>
                <a:cs typeface="+mn-cs"/>
              </a:rPr>
              <a:t> </a:t>
            </a:r>
            <a:endParaRPr lang="hr-HR" sz="1200" kern="1200" dirty="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6</a:t>
            </a:fld>
            <a:endParaRPr lang="hr-HR"/>
          </a:p>
        </p:txBody>
      </p:sp>
    </p:spTree>
    <p:extLst>
      <p:ext uri="{BB962C8B-B14F-4D97-AF65-F5344CB8AC3E}">
        <p14:creationId xmlns:p14="http://schemas.microsoft.com/office/powerpoint/2010/main" val="437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a:t>
            </a:r>
            <a:r>
              <a:rPr lang="hr-HR" sz="1200" kern="1200" dirty="0">
                <a:solidFill>
                  <a:schemeClr val="tx1"/>
                </a:solidFill>
                <a:effectLst/>
                <a:latin typeface="+mn-lt"/>
                <a:ea typeface="+mn-ea"/>
                <a:cs typeface="+mn-cs"/>
              </a:rPr>
              <a:t>emeljem izrađenih podloga prići će se reviziji postojećih rješenja o zaštiti.</a:t>
            </a:r>
          </a:p>
          <a:p>
            <a:r>
              <a:rPr lang="hr-HR" sz="1200" b="1" kern="1200" dirty="0">
                <a:solidFill>
                  <a:schemeClr val="tx1"/>
                </a:solidFill>
                <a:effectLst/>
                <a:latin typeface="+mn-lt"/>
                <a:ea typeface="+mn-ea"/>
                <a:cs typeface="+mn-cs"/>
              </a:rPr>
              <a:t>Kulturno-povijesna cjelina</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Prijedlog obuhvata kulturno-povijesne cjeline Stona i kontaktne zone pikazana je na slici desno</a:t>
            </a:r>
          </a:p>
          <a:p>
            <a:r>
              <a:rPr lang="hr-HR" sz="1200" kern="1200" dirty="0">
                <a:solidFill>
                  <a:schemeClr val="tx1"/>
                </a:solidFill>
                <a:effectLst/>
                <a:latin typeface="+mn-lt"/>
                <a:ea typeface="+mn-ea"/>
                <a:cs typeface="+mn-cs"/>
              </a:rPr>
              <a:t>Kulturno-povijesnu cjelinu Stona čine utvrđeni gradovi Ston i Mali Ston, međusobno povezani velikim zidom preko brda Podzvizd uz Prevlaku, kao i graničarsko naselje Broce u Stonskom zaljevu, do kojeg se također protezao obrambeni zid. Sastavni dio kulturno-povijesne cjeline je i solana u Stonskom zaljevu, te brdo Gradac, pretpostavljeni Stari Ston poviše Stonskog polja, s predromaničkom crkvom sv. Mihajla. </a:t>
            </a:r>
          </a:p>
          <a:p>
            <a:r>
              <a:rPr lang="hr-HR" sz="1200" kern="1200" dirty="0">
                <a:solidFill>
                  <a:schemeClr val="tx1"/>
                </a:solidFill>
                <a:effectLst/>
                <a:latin typeface="+mn-lt"/>
                <a:ea typeface="+mn-ea"/>
                <a:cs typeface="+mn-cs"/>
              </a:rPr>
              <a:t>U odnosu na postojeće rješenje o zaštiti (slike lijevo), prema kojem su zaštićene kulturno povijesne cjeline obuhvaćale samo Mali Ston unutar zidina s prostorom neposredno uz ulaz u grad te Ston unutar zidina, to predstavlja veliko povećanje kulturno-povijesne cjeline što je primjereno visokoj kvaliteti ove kulturno-povijesne cjeline. </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7</a:t>
            </a:fld>
            <a:endParaRPr lang="hr-HR"/>
          </a:p>
        </p:txBody>
      </p:sp>
    </p:spTree>
    <p:extLst>
      <p:ext uri="{BB962C8B-B14F-4D97-AF65-F5344CB8AC3E}">
        <p14:creationId xmlns:p14="http://schemas.microsoft.com/office/powerpoint/2010/main" val="137402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b="1" kern="1200" dirty="0">
                <a:solidFill>
                  <a:schemeClr val="tx1"/>
                </a:solidFill>
                <a:effectLst/>
                <a:latin typeface="+mn-lt"/>
                <a:ea typeface="+mn-ea"/>
                <a:cs typeface="+mn-cs"/>
              </a:rPr>
              <a:t>Kontaktna zona</a:t>
            </a:r>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S obzirom na visoku kvalitetu kulturno-povijesne cjeline Stona, osobito je bilo važno definirati kontaktnu zonu te je zaštititi od daljnjih degradacija.</a:t>
            </a:r>
          </a:p>
          <a:p>
            <a:r>
              <a:rPr lang="hr-HR" sz="1200" kern="1200" dirty="0">
                <a:solidFill>
                  <a:schemeClr val="tx1"/>
                </a:solidFill>
                <a:effectLst/>
                <a:latin typeface="+mn-lt"/>
                <a:ea typeface="+mn-ea"/>
                <a:cs typeface="+mn-cs"/>
              </a:rPr>
              <a:t>Kontaktna zona, zaprema razmjerno velika područja koja okružuju kulturno-povijesnu cjelinu Stona. Sva su područja važna, jer su vizualno izložena u odnosu, a karakteriziraju ih vrijedni krajolici no koji se ne odlikuju osobitom kvalitetom izgradnje.</a:t>
            </a:r>
          </a:p>
          <a:p>
            <a:r>
              <a:rPr lang="hr-HR" sz="1200" kern="1200" dirty="0">
                <a:solidFill>
                  <a:schemeClr val="tx1"/>
                </a:solidFill>
                <a:effectLst/>
                <a:latin typeface="+mn-lt"/>
                <a:ea typeface="+mn-ea"/>
                <a:cs typeface="+mn-cs"/>
              </a:rPr>
              <a:t>Ovako veliko područje kontaktne zone bilo je nužno obuhvatiti zbog osebujne prostorne organizacije i volumne kompozicije dvaju planiranih utvrđenih gradova, povezanih razrađenim sustavom fortifikacija. </a:t>
            </a:r>
          </a:p>
          <a:p>
            <a:r>
              <a:rPr lang="hr-HR" sz="1200" kern="1200" dirty="0">
                <a:solidFill>
                  <a:schemeClr val="tx1"/>
                </a:solidFill>
                <a:effectLst/>
                <a:latin typeface="+mn-lt"/>
                <a:ea typeface="+mn-ea"/>
                <a:cs typeface="+mn-cs"/>
              </a:rPr>
              <a:t>Široku kontaktnu zonu zahtijeva i osebujno brdo Gradac (Stari Ston) s crkvom sv. Mihajla, te stonska solana na čiji se raster nadovezuje rimska centurijacija Stonskog polja, kao i planirano naselje Broce uz Stonski kanal. </a:t>
            </a:r>
          </a:p>
          <a:p>
            <a:r>
              <a:rPr lang="hr-HR" sz="1200" kern="1200" dirty="0">
                <a:solidFill>
                  <a:schemeClr val="tx1"/>
                </a:solidFill>
                <a:effectLst/>
                <a:latin typeface="+mn-lt"/>
                <a:ea typeface="+mn-ea"/>
                <a:cs typeface="+mn-cs"/>
              </a:rPr>
              <a:t>Područje kontaktne zone ima karakterističnu konfiguraciju terena – strme obalne padine s prirodnim pokrovom, kao i udoline s obradivim površinama te slikovite zaljeve koji ukupno čine visokokvalitetan urbani krajolik Stona. </a:t>
            </a:r>
          </a:p>
          <a:p>
            <a:r>
              <a:rPr lang="hr-HR" sz="1200" kern="1200" dirty="0">
                <a:solidFill>
                  <a:schemeClr val="tx1"/>
                </a:solidFill>
                <a:effectLst/>
                <a:latin typeface="+mn-lt"/>
                <a:ea typeface="+mn-ea"/>
                <a:cs typeface="+mn-cs"/>
              </a:rPr>
              <a:t>Neprimjerenom izgradnjom načete su tek pojedine zone u neposrednoj blizini Malog Stona i Stona, osobito uz cestu prema Česvinici, te unutar prevlake uz cestu koja spaja gradove, kao i unutar Stonskog polja, dok je preostala glavnina kontaktne zone neizgrađena. </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8</a:t>
            </a:fld>
            <a:endParaRPr lang="hr-HR"/>
          </a:p>
        </p:txBody>
      </p:sp>
    </p:spTree>
    <p:extLst>
      <p:ext uri="{BB962C8B-B14F-4D97-AF65-F5344CB8AC3E}">
        <p14:creationId xmlns:p14="http://schemas.microsoft.com/office/powerpoint/2010/main" val="2456426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Iz Kozervatorske dokumentacije objavljene na stranicama MKIM, koju je izradio Institut za povijest umjetnosti sa suradnicima, navodimo neke činjenice o solani </a:t>
            </a:r>
          </a:p>
          <a:p>
            <a:r>
              <a:rPr lang="hr-HR" sz="1200" kern="1200" dirty="0">
                <a:solidFill>
                  <a:schemeClr val="tx1"/>
                </a:solidFill>
                <a:effectLst/>
                <a:latin typeface="+mn-lt"/>
                <a:ea typeface="+mn-ea"/>
                <a:cs typeface="+mn-cs"/>
              </a:rPr>
              <a:t>Solila, zajedno sa slanicama i pristupnim komunikacijama čine jedinstveni kompleks nastao u kasnom srednjem vijeku.</a:t>
            </a:r>
          </a:p>
          <a:p>
            <a:r>
              <a:rPr lang="hr-HR" sz="1200" kern="1200" dirty="0">
                <a:solidFill>
                  <a:schemeClr val="tx1"/>
                </a:solidFill>
                <a:effectLst/>
                <a:latin typeface="+mn-lt"/>
                <a:ea typeface="+mn-ea"/>
                <a:cs typeface="+mn-cs"/>
              </a:rPr>
              <a:t>Međutim solana nije pojedinačno zaštićeno kulturno dobro nego je dio nove predložene kulturno-povijesne cjeline Stona s gradskim zidinama i utvrdama</a:t>
            </a:r>
            <a:r>
              <a:rPr lang="en-US"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9</a:t>
            </a:fld>
            <a:endParaRPr lang="hr-HR"/>
          </a:p>
        </p:txBody>
      </p:sp>
    </p:spTree>
    <p:extLst>
      <p:ext uri="{BB962C8B-B14F-4D97-AF65-F5344CB8AC3E}">
        <p14:creationId xmlns:p14="http://schemas.microsoft.com/office/powerpoint/2010/main" val="1204929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a:solidFill>
                  <a:schemeClr val="tx1"/>
                </a:solidFill>
                <a:effectLst/>
                <a:latin typeface="+mn-lt"/>
                <a:ea typeface="+mn-ea"/>
                <a:cs typeface="+mn-cs"/>
              </a:rPr>
              <a:t>Danas, osim bazena solila, kompleksu solane pripadaju upravna zgrada, 3 slanice - velika slanica, Slanac i Galija, te crkva Gospe od Lužina koja je imala važnu ulogu u običajima povezanima s proizvodnjom soli (svečana misa povodom početka sezonskih radova u solani, svečanost uoči Velike Gospe povodom berbe soli, itd.).</a:t>
            </a:r>
          </a:p>
          <a:p>
            <a:r>
              <a:rPr lang="hr-HR" sz="1200" kern="1200" dirty="0">
                <a:solidFill>
                  <a:schemeClr val="tx1"/>
                </a:solidFill>
                <a:effectLst/>
                <a:latin typeface="+mn-lt"/>
                <a:ea typeface="+mn-ea"/>
                <a:cs typeface="+mn-cs"/>
              </a:rPr>
              <a:t>Pretpostavlja se kako su se izvjesni oblici solane, odnosno prikupljanja soli na ovom prostoru odvijali u prapovijesnim, a posebno antičkim razdobljima pa cijeli prostor predstavlja potencijalnu arheološku zonu. </a:t>
            </a:r>
          </a:p>
          <a:p>
            <a:r>
              <a:rPr lang="hr-HR" sz="1200" kern="1200" dirty="0">
                <a:solidFill>
                  <a:schemeClr val="tx1"/>
                </a:solidFill>
                <a:effectLst/>
                <a:latin typeface="+mn-lt"/>
                <a:ea typeface="+mn-ea"/>
                <a:cs typeface="+mn-cs"/>
              </a:rPr>
              <a:t>Svojom starošću i kontinuitetom proizvodnje, te oblikovanjem i smještajem stonska solana je područje vrlo visoke vrijednosti (arhitektonsko-urbanističke, kulturno-povijesne, ambijentalne) i visokog stupnja očuvanosti izvornih obilježja koje u bitnome određuju povijesno urbano tkivo i identitetska obilježja kulturno-povijesne cjeline Stona.</a:t>
            </a:r>
          </a:p>
          <a:p>
            <a:r>
              <a:rPr lang="hr-HR" sz="1200" kern="1200" dirty="0">
                <a:solidFill>
                  <a:schemeClr val="tx1"/>
                </a:solidFill>
                <a:effectLst/>
                <a:latin typeface="+mn-lt"/>
                <a:ea typeface="+mn-ea"/>
                <a:cs typeface="+mn-cs"/>
              </a:rPr>
              <a:t>Dubrovačka Republika je stekavši 1333. Pelješac i Ston ovdje već zatekla solanu, no proširenje solila na današnjoj poziciji dubrovačka vlada je započela ubrzo nakon utemeljenja dvaju gradova.</a:t>
            </a:r>
          </a:p>
          <a:p>
            <a:endParaRPr lang="hr-HR" dirty="0"/>
          </a:p>
        </p:txBody>
      </p:sp>
      <p:sp>
        <p:nvSpPr>
          <p:cNvPr id="4" name="Slide Number Placeholder 3"/>
          <p:cNvSpPr>
            <a:spLocks noGrp="1"/>
          </p:cNvSpPr>
          <p:nvPr>
            <p:ph type="sldNum" sz="quarter" idx="5"/>
          </p:nvPr>
        </p:nvSpPr>
        <p:spPr/>
        <p:txBody>
          <a:bodyPr/>
          <a:lstStyle/>
          <a:p>
            <a:fld id="{2D7DC54B-7864-4BA6-8D44-4FC3F322B93A}" type="slidenum">
              <a:rPr lang="hr-HR" smtClean="0"/>
              <a:t>10</a:t>
            </a:fld>
            <a:endParaRPr lang="hr-HR"/>
          </a:p>
        </p:txBody>
      </p:sp>
    </p:spTree>
    <p:extLst>
      <p:ext uri="{BB962C8B-B14F-4D97-AF65-F5344CB8AC3E}">
        <p14:creationId xmlns:p14="http://schemas.microsoft.com/office/powerpoint/2010/main" val="899732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B785E-C3DE-803D-78AE-3C7DA9751C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D0B66B85-8EBF-FC03-A639-D20AE4BC54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5E441706-8FC5-9298-4768-17B840D307AE}"/>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FC8144F4-9F51-E8F7-C890-614CF1226BE9}"/>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4DE104D7-F3D7-FD32-247A-6F3B0F879397}"/>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750573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A922-6DC3-B29B-4F17-B7264FD32C51}"/>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4D3BDD3E-A18F-3CB8-D9EC-6981517A4B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8EF2CDF3-A304-1CF9-B9CC-710E4BC6E8C3}"/>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D5938E1F-6D5B-7883-1BC1-6EFA4597C7AD}"/>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F34CF50F-A40D-3B33-0EED-87501D44D0AC}"/>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148217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42A05A-AAD2-E240-D057-A6CC477A29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924CF6FF-B39A-95B4-D58B-CCB8310718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BF8904B5-E016-5079-828E-0B9148BF0CE8}"/>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306E6FC2-1B68-37A5-8AF3-ABD30D49FDA7}"/>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D09D5AB7-9417-5235-E0F4-89843AFBE3DD}"/>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4222589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68C92-64B7-E6B2-6681-2392CB91D6EB}"/>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ACA07CAF-CCF2-6A83-181D-8AADF7C18C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2476F8CE-E1E1-6B8C-AF4C-24D43E3AB217}"/>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780E4BCD-4389-38E0-5FAE-CE0A74C9E0F6}"/>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FD9C4CAF-85C1-236D-8D1F-B73E966D22BC}"/>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128906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92B46-8148-333C-FED6-F0DEE52E94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46C347B0-77C0-204B-1E87-5F025BA121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2BFA73-9E67-523E-7085-1FEEAFFFF5F0}"/>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D9DF505D-B1C1-E4C9-3CAF-75F9647DE9D0}"/>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C8F8F442-110B-BE94-61F4-ABC49E04A9AD}"/>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363861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EF05-A5DD-FB3B-7AB4-F8D0C945195D}"/>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25D66ADA-DDD5-60D9-061F-2430178BDD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BC4726C3-185B-1470-D603-0A92B198E2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22E976D1-3BF9-7808-559E-8CE43BEB8076}"/>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6" name="Footer Placeholder 5">
            <a:extLst>
              <a:ext uri="{FF2B5EF4-FFF2-40B4-BE49-F238E27FC236}">
                <a16:creationId xmlns:a16="http://schemas.microsoft.com/office/drawing/2014/main" id="{9A887121-77A7-0838-8104-81F08615C5AC}"/>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30711A93-752A-D036-76C3-4F87B1A1C416}"/>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4023629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BC97-90FF-F9AC-DC61-AE33FAE868C1}"/>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814DD14C-3605-3F1F-593D-E55EF2C88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9D9863-B601-AE43-C5E9-51F3E6F785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00E43019-6238-AD44-DC20-897635391F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69B7F1-20AA-E115-057D-D13F35EB61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A1BC33FD-6648-4DFE-4D69-047DF74E7A31}"/>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8" name="Footer Placeholder 7">
            <a:extLst>
              <a:ext uri="{FF2B5EF4-FFF2-40B4-BE49-F238E27FC236}">
                <a16:creationId xmlns:a16="http://schemas.microsoft.com/office/drawing/2014/main" id="{AEA63783-6F20-98E4-5333-E51482D3BB99}"/>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058F8A58-FBD9-AAC5-FCEB-46EF93F3EEEF}"/>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3041610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C1E29-1AA3-0FFA-5461-103309472315}"/>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38F1FC50-E64F-890A-C9A8-2B6A77EC7434}"/>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4" name="Footer Placeholder 3">
            <a:extLst>
              <a:ext uri="{FF2B5EF4-FFF2-40B4-BE49-F238E27FC236}">
                <a16:creationId xmlns:a16="http://schemas.microsoft.com/office/drawing/2014/main" id="{5D34CED7-9573-DBD6-56C3-AB1A95FE73CD}"/>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E94D6DBE-2AE6-B83F-982A-CF19FEFFE747}"/>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311555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F6B6B-61EB-A203-A924-81D472AA663D}"/>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3" name="Footer Placeholder 2">
            <a:extLst>
              <a:ext uri="{FF2B5EF4-FFF2-40B4-BE49-F238E27FC236}">
                <a16:creationId xmlns:a16="http://schemas.microsoft.com/office/drawing/2014/main" id="{B720F3FC-5EFE-DD83-56B1-5DC897E2E04B}"/>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37D99300-1797-66F2-1B99-65AB5664C992}"/>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384426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56008-4A11-0F1D-E470-582C62297D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8786BE03-8F0F-E292-6C81-7580C4A19C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482F103B-14E7-647D-A939-95A23A9DA8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751488-481A-B670-DFA3-7413EAE0C2F4}"/>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6" name="Footer Placeholder 5">
            <a:extLst>
              <a:ext uri="{FF2B5EF4-FFF2-40B4-BE49-F238E27FC236}">
                <a16:creationId xmlns:a16="http://schemas.microsoft.com/office/drawing/2014/main" id="{7B2AB1D7-78AB-1C81-4640-1B4CC5BD270E}"/>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AF6A53F1-3F8A-0152-4AF8-47EF3148C63F}"/>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50321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307DD-6357-38EF-4AD7-A67AA7314B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3D7086A1-4CA5-61B9-0253-2CF678416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E122100B-A3AC-7A93-F884-E3E446468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6F499C-880F-4E9C-82E7-ADBD8E05F1B2}"/>
              </a:ext>
            </a:extLst>
          </p:cNvPr>
          <p:cNvSpPr>
            <a:spLocks noGrp="1"/>
          </p:cNvSpPr>
          <p:nvPr>
            <p:ph type="dt" sz="half" idx="10"/>
          </p:nvPr>
        </p:nvSpPr>
        <p:spPr/>
        <p:txBody>
          <a:bodyPr/>
          <a:lstStyle/>
          <a:p>
            <a:fld id="{0EB6685E-9E02-402C-BF72-7476945CA9B7}" type="datetimeFigureOut">
              <a:rPr lang="hr-HR" smtClean="0"/>
              <a:t>11.9.2026.</a:t>
            </a:fld>
            <a:endParaRPr lang="hr-HR"/>
          </a:p>
        </p:txBody>
      </p:sp>
      <p:sp>
        <p:nvSpPr>
          <p:cNvPr id="6" name="Footer Placeholder 5">
            <a:extLst>
              <a:ext uri="{FF2B5EF4-FFF2-40B4-BE49-F238E27FC236}">
                <a16:creationId xmlns:a16="http://schemas.microsoft.com/office/drawing/2014/main" id="{1FE5EFEB-B142-4341-F09B-D2533438F517}"/>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CDB5A4EB-A2C5-E5A2-37EC-6A6CBC8748B7}"/>
              </a:ext>
            </a:extLst>
          </p:cNvPr>
          <p:cNvSpPr>
            <a:spLocks noGrp="1"/>
          </p:cNvSpPr>
          <p:nvPr>
            <p:ph type="sldNum" sz="quarter" idx="12"/>
          </p:nvPr>
        </p:nvSpPr>
        <p:spPr/>
        <p:txBody>
          <a:bodyPr/>
          <a:lstStyle/>
          <a:p>
            <a:fld id="{CFCD495F-D64E-46F3-A2F0-CC8B73768BBE}" type="slidenum">
              <a:rPr lang="hr-HR" smtClean="0"/>
              <a:t>‹#›</a:t>
            </a:fld>
            <a:endParaRPr lang="hr-HR"/>
          </a:p>
        </p:txBody>
      </p:sp>
    </p:spTree>
    <p:extLst>
      <p:ext uri="{BB962C8B-B14F-4D97-AF65-F5344CB8AC3E}">
        <p14:creationId xmlns:p14="http://schemas.microsoft.com/office/powerpoint/2010/main" val="412628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30242-3258-2608-41D6-088624D109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E557A02D-BA2A-9D02-CE3E-C799445A3E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0CCF966A-303C-9695-A541-E0FB5EF200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6685E-9E02-402C-BF72-7476945CA9B7}" type="datetimeFigureOut">
              <a:rPr lang="hr-HR" smtClean="0"/>
              <a:t>11.9.2026.</a:t>
            </a:fld>
            <a:endParaRPr lang="hr-HR"/>
          </a:p>
        </p:txBody>
      </p:sp>
      <p:sp>
        <p:nvSpPr>
          <p:cNvPr id="5" name="Footer Placeholder 4">
            <a:extLst>
              <a:ext uri="{FF2B5EF4-FFF2-40B4-BE49-F238E27FC236}">
                <a16:creationId xmlns:a16="http://schemas.microsoft.com/office/drawing/2014/main" id="{1C2C3765-F611-2E4C-82EE-C6656533E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a:extLst>
              <a:ext uri="{FF2B5EF4-FFF2-40B4-BE49-F238E27FC236}">
                <a16:creationId xmlns:a16="http://schemas.microsoft.com/office/drawing/2014/main" id="{DDC8B530-C4B0-2E45-2186-623CCC3512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CD495F-D64E-46F3-A2F0-CC8B73768BBE}" type="slidenum">
              <a:rPr lang="hr-HR" smtClean="0"/>
              <a:t>‹#›</a:t>
            </a:fld>
            <a:endParaRPr lang="hr-HR"/>
          </a:p>
        </p:txBody>
      </p:sp>
    </p:spTree>
    <p:extLst>
      <p:ext uri="{BB962C8B-B14F-4D97-AF65-F5344CB8AC3E}">
        <p14:creationId xmlns:p14="http://schemas.microsoft.com/office/powerpoint/2010/main" val="758625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4.jp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45.jpg"/></Relationships>
</file>

<file path=ppt/slides/_rels/slide1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9.JPG"/></Relationships>
</file>

<file path=ppt/slides/_rels/slide1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51.JP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0.JPG"/><Relationship Id="rId7"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5.pn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5.png"/><Relationship Id="rId3" Type="http://schemas.openxmlformats.org/officeDocument/2006/relationships/image" Target="../media/image29.jpeg"/><Relationship Id="rId7" Type="http://schemas.openxmlformats.org/officeDocument/2006/relationships/image" Target="../media/image33.jpeg"/><Relationship Id="rId12"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71E12-2948-C625-90EC-3948A49AD08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3F006F4-50BD-A72F-F34C-944F762B7177}"/>
              </a:ext>
            </a:extLst>
          </p:cNvPr>
          <p:cNvPicPr>
            <a:picLocks noChangeAspect="1"/>
          </p:cNvPicPr>
          <p:nvPr/>
        </p:nvPicPr>
        <p:blipFill>
          <a:blip r:embed="rId2" cstate="print">
            <a:extLst>
              <a:ext uri="{28A0092B-C50C-407E-A947-70E740481C1C}">
                <a14:useLocalDpi xmlns:a14="http://schemas.microsoft.com/office/drawing/2010/main" val="0"/>
              </a:ext>
            </a:extLst>
          </a:blip>
          <a:srcRect l="7673" t="10716" r="376" b="11523"/>
          <a:stretch>
            <a:fillRect/>
          </a:stretch>
        </p:blipFill>
        <p:spPr>
          <a:xfrm>
            <a:off x="0" y="0"/>
            <a:ext cx="12173129" cy="6858000"/>
          </a:xfrm>
          <a:prstGeom prst="rect">
            <a:avLst/>
          </a:prstGeom>
        </p:spPr>
      </p:pic>
      <p:sp>
        <p:nvSpPr>
          <p:cNvPr id="3" name="TextBox 2">
            <a:extLst>
              <a:ext uri="{FF2B5EF4-FFF2-40B4-BE49-F238E27FC236}">
                <a16:creationId xmlns:a16="http://schemas.microsoft.com/office/drawing/2014/main" id="{FF9E335E-D50C-25BE-0B10-81FADDBE625C}"/>
              </a:ext>
            </a:extLst>
          </p:cNvPr>
          <p:cNvSpPr txBox="1"/>
          <p:nvPr/>
        </p:nvSpPr>
        <p:spPr>
          <a:xfrm>
            <a:off x="1420797" y="4509630"/>
            <a:ext cx="9331534" cy="1384995"/>
          </a:xfrm>
          <a:prstGeom prst="rect">
            <a:avLst/>
          </a:prstGeom>
          <a:noFill/>
        </p:spPr>
        <p:txBody>
          <a:bodyPr wrap="square">
            <a:spAutoFit/>
          </a:bodyPr>
          <a:lstStyle/>
          <a:p>
            <a:pPr algn="ctr"/>
            <a:r>
              <a:rPr lang="en-US" sz="2800" b="1" dirty="0">
                <a:solidFill>
                  <a:schemeClr val="bg1"/>
                </a:solidFill>
              </a:rPr>
              <a:t>BAŠTINA I SUVREMENO PLANIRANJE</a:t>
            </a:r>
          </a:p>
          <a:p>
            <a:pPr algn="ctr"/>
            <a:r>
              <a:rPr lang="en-US" sz="2800" b="1" dirty="0">
                <a:solidFill>
                  <a:schemeClr val="bg1"/>
                </a:solidFill>
              </a:rPr>
              <a:t>U</a:t>
            </a:r>
          </a:p>
          <a:p>
            <a:pPr algn="ctr"/>
            <a:r>
              <a:rPr lang="en-US" sz="2800" b="1" dirty="0">
                <a:solidFill>
                  <a:schemeClr val="bg1"/>
                </a:solidFill>
              </a:rPr>
              <a:t>POVIJESNOM URBANOM </a:t>
            </a:r>
            <a:r>
              <a:rPr lang="en-US" sz="2800" b="1" dirty="0" err="1">
                <a:solidFill>
                  <a:schemeClr val="bg1"/>
                </a:solidFill>
              </a:rPr>
              <a:t>KRAJOLIKU</a:t>
            </a:r>
            <a:r>
              <a:rPr lang="en-US" sz="2800" b="1" dirty="0">
                <a:solidFill>
                  <a:schemeClr val="bg1"/>
                </a:solidFill>
              </a:rPr>
              <a:t> </a:t>
            </a:r>
            <a:r>
              <a:rPr lang="en-US" sz="2800" b="1" dirty="0" err="1">
                <a:solidFill>
                  <a:schemeClr val="bg1"/>
                </a:solidFill>
              </a:rPr>
              <a:t>STONA</a:t>
            </a:r>
            <a:endParaRPr lang="en-US" sz="2800" b="1" dirty="0">
              <a:solidFill>
                <a:schemeClr val="bg1"/>
              </a:solidFill>
            </a:endParaRPr>
          </a:p>
        </p:txBody>
      </p:sp>
      <p:sp>
        <p:nvSpPr>
          <p:cNvPr id="5" name="TextBox 4">
            <a:extLst>
              <a:ext uri="{FF2B5EF4-FFF2-40B4-BE49-F238E27FC236}">
                <a16:creationId xmlns:a16="http://schemas.microsoft.com/office/drawing/2014/main" id="{3DE9CDB1-2044-1D70-0D1E-B509440B0761}"/>
              </a:ext>
            </a:extLst>
          </p:cNvPr>
          <p:cNvSpPr txBox="1"/>
          <p:nvPr/>
        </p:nvSpPr>
        <p:spPr>
          <a:xfrm>
            <a:off x="4297374" y="5840021"/>
            <a:ext cx="3578380" cy="307777"/>
          </a:xfrm>
          <a:prstGeom prst="rect">
            <a:avLst/>
          </a:prstGeom>
          <a:noFill/>
        </p:spPr>
        <p:txBody>
          <a:bodyPr wrap="square">
            <a:spAutoFit/>
          </a:bodyPr>
          <a:lstStyle/>
          <a:p>
            <a:pPr algn="ctr"/>
            <a:r>
              <a:rPr lang="en-US" sz="1400" b="1" dirty="0" err="1">
                <a:solidFill>
                  <a:schemeClr val="bg1"/>
                </a:solidFill>
              </a:rPr>
              <a:t>mr.</a:t>
            </a:r>
            <a:r>
              <a:rPr lang="en-US" sz="1400" b="1" dirty="0">
                <a:solidFill>
                  <a:schemeClr val="bg1"/>
                </a:solidFill>
              </a:rPr>
              <a:t> sc. Marina Oreb, dipl. </a:t>
            </a:r>
            <a:r>
              <a:rPr lang="en-US" sz="1400" b="1" dirty="0" err="1">
                <a:solidFill>
                  <a:schemeClr val="bg1"/>
                </a:solidFill>
              </a:rPr>
              <a:t>ing</a:t>
            </a:r>
            <a:r>
              <a:rPr lang="en-US" sz="1400" b="1" dirty="0">
                <a:solidFill>
                  <a:schemeClr val="bg1"/>
                </a:solidFill>
              </a:rPr>
              <a:t>. </a:t>
            </a:r>
            <a:r>
              <a:rPr lang="en-US" sz="1400" b="1" dirty="0" err="1">
                <a:solidFill>
                  <a:schemeClr val="bg1"/>
                </a:solidFill>
              </a:rPr>
              <a:t>arh</a:t>
            </a:r>
            <a:r>
              <a:rPr lang="en-US" sz="1400" b="1" dirty="0">
                <a:solidFill>
                  <a:schemeClr val="bg1"/>
                </a:solidFill>
              </a:rPr>
              <a:t>.</a:t>
            </a:r>
          </a:p>
        </p:txBody>
      </p:sp>
      <p:sp>
        <p:nvSpPr>
          <p:cNvPr id="4" name="Rectangle 3"/>
          <p:cNvSpPr/>
          <p:nvPr/>
        </p:nvSpPr>
        <p:spPr>
          <a:xfrm>
            <a:off x="2559533" y="739748"/>
            <a:ext cx="9395792" cy="1015663"/>
          </a:xfrm>
          <a:prstGeom prst="rect">
            <a:avLst/>
          </a:prstGeom>
        </p:spPr>
        <p:txBody>
          <a:bodyPr wrap="square">
            <a:spAutoFit/>
          </a:bodyPr>
          <a:lstStyle/>
          <a:p>
            <a:pPr fontAlgn="base"/>
            <a:r>
              <a:rPr lang="hr-HR" sz="2000" b="1" dirty="0">
                <a:solidFill>
                  <a:schemeClr val="bg1"/>
                </a:solidFill>
                <a:cs typeface="Aharoni" panose="02010803020104030203" pitchFamily="2" charset="-79"/>
              </a:rPr>
              <a:t>MEĐUNARODNI SIMPOZIJ</a:t>
            </a:r>
          </a:p>
          <a:p>
            <a:pPr fontAlgn="base"/>
            <a:r>
              <a:rPr lang="hr-HR" sz="2000" b="1" dirty="0">
                <a:solidFill>
                  <a:schemeClr val="bg1"/>
                </a:solidFill>
                <a:cs typeface="Aharoni" panose="02010803020104030203" pitchFamily="2" charset="-79"/>
              </a:rPr>
              <a:t>Kulturni krajolici solana: valorizacija, očuvanje i održivi razvoj</a:t>
            </a:r>
          </a:p>
          <a:p>
            <a:pPr fontAlgn="base"/>
            <a:r>
              <a:rPr lang="hr-HR" sz="2000" b="1" dirty="0">
                <a:solidFill>
                  <a:schemeClr val="bg1"/>
                </a:solidFill>
                <a:cs typeface="Aharoni" panose="02010803020104030203" pitchFamily="2" charset="-79"/>
              </a:rPr>
              <a:t>Ston, 12. rujna 2026.</a:t>
            </a:r>
            <a:endParaRPr lang="hr-HR" sz="2000" dirty="0">
              <a:solidFill>
                <a:schemeClr val="bg1"/>
              </a:solidFill>
              <a:cs typeface="Aharoni" panose="02010803020104030203" pitchFamily="2" charset="-79"/>
            </a:endParaRPr>
          </a:p>
        </p:txBody>
      </p:sp>
      <p:pic>
        <p:nvPicPr>
          <p:cNvPr id="9" name="Picture 8">
            <a:extLst>
              <a:ext uri="{FF2B5EF4-FFF2-40B4-BE49-F238E27FC236}">
                <a16:creationId xmlns:a16="http://schemas.microsoft.com/office/drawing/2014/main" id="{64AD97E3-EE9F-00C8-FBFA-D8D9C1647B64}"/>
              </a:ext>
            </a:extLst>
          </p:cNvPr>
          <p:cNvPicPr>
            <a:picLocks noChangeAspect="1"/>
          </p:cNvPicPr>
          <p:nvPr/>
        </p:nvPicPr>
        <p:blipFill>
          <a:blip r:embed="rId3">
            <a:extLst>
              <a:ext uri="{28A0092B-C50C-407E-A947-70E740481C1C}">
                <a14:useLocalDpi xmlns:a14="http://schemas.microsoft.com/office/drawing/2010/main" val="0"/>
              </a:ext>
            </a:extLst>
          </a:blip>
          <a:srcRect l="17446" r="17718"/>
          <a:stretch>
            <a:fillRect/>
          </a:stretch>
        </p:blipFill>
        <p:spPr>
          <a:xfrm>
            <a:off x="511371" y="496315"/>
            <a:ext cx="1830358" cy="1304252"/>
          </a:xfrm>
          <a:prstGeom prst="rect">
            <a:avLst/>
          </a:prstGeom>
        </p:spPr>
      </p:pic>
      <p:pic>
        <p:nvPicPr>
          <p:cNvPr id="12" name="Picture 11">
            <a:extLst>
              <a:ext uri="{FF2B5EF4-FFF2-40B4-BE49-F238E27FC236}">
                <a16:creationId xmlns:a16="http://schemas.microsoft.com/office/drawing/2014/main" id="{B19C689B-9B65-830E-8353-F7389184A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3088" y="6228601"/>
            <a:ext cx="366953" cy="366953"/>
          </a:xfrm>
          <a:prstGeom prst="rect">
            <a:avLst/>
          </a:prstGeom>
        </p:spPr>
      </p:pic>
    </p:spTree>
    <p:extLst>
      <p:ext uri="{BB962C8B-B14F-4D97-AF65-F5344CB8AC3E}">
        <p14:creationId xmlns:p14="http://schemas.microsoft.com/office/powerpoint/2010/main" val="145408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600FA6-4BE9-AEDF-0C35-6F24BB3DFE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4813" y="954005"/>
            <a:ext cx="8066772"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23F64274-4009-15EE-F1AB-3B93C13E8C92}"/>
              </a:ext>
            </a:extLst>
          </p:cNvPr>
          <p:cNvSpPr txBox="1"/>
          <p:nvPr/>
        </p:nvSpPr>
        <p:spPr>
          <a:xfrm>
            <a:off x="512450" y="523561"/>
            <a:ext cx="10743744" cy="523220"/>
          </a:xfrm>
          <a:prstGeom prst="rect">
            <a:avLst/>
          </a:prstGeom>
          <a:noFill/>
        </p:spPr>
        <p:txBody>
          <a:bodyPr wrap="square" rtlCol="0">
            <a:spAutoFit/>
          </a:bodyPr>
          <a:lstStyle/>
          <a:p>
            <a:r>
              <a:rPr lang="en-US" sz="2800" b="1" dirty="0"/>
              <a:t>SOLANA – </a:t>
            </a:r>
            <a:r>
              <a:rPr lang="en-US" sz="2800" b="1" dirty="0" err="1"/>
              <a:t>PODRUČJ</a:t>
            </a:r>
            <a:r>
              <a:rPr lang="hr-HR" sz="2800" b="1" dirty="0"/>
              <a:t>E</a:t>
            </a:r>
            <a:r>
              <a:rPr lang="en-US" sz="2800" b="1" dirty="0"/>
              <a:t> ZAJEDNIČKIH OBILJEŽJA</a:t>
            </a:r>
            <a:endParaRPr lang="hr-HR" sz="2800" b="1" dirty="0"/>
          </a:p>
        </p:txBody>
      </p:sp>
      <p:pic>
        <p:nvPicPr>
          <p:cNvPr id="11" name="Picture 10">
            <a:extLst>
              <a:ext uri="{FF2B5EF4-FFF2-40B4-BE49-F238E27FC236}">
                <a16:creationId xmlns:a16="http://schemas.microsoft.com/office/drawing/2014/main" id="{49CA7B8C-F1D3-79CF-2DA6-13302AD13F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969" b="13931"/>
          <a:stretch/>
        </p:blipFill>
        <p:spPr>
          <a:xfrm>
            <a:off x="555666" y="954005"/>
            <a:ext cx="11145066" cy="5202000"/>
          </a:xfrm>
          <a:prstGeom prst="rect">
            <a:avLst/>
          </a:prstGeom>
          <a:ln w="3175">
            <a:solidFill>
              <a:schemeClr val="tx1"/>
            </a:solidFill>
          </a:ln>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CC8ED746-9062-C8C5-A771-9E95F004A2FC}"/>
              </a:ext>
            </a:extLst>
          </p:cNvPr>
          <p:cNvGrpSpPr/>
          <p:nvPr/>
        </p:nvGrpSpPr>
        <p:grpSpPr>
          <a:xfrm>
            <a:off x="-19147" y="0"/>
            <a:ext cx="12211147" cy="6861862"/>
            <a:chOff x="-19147" y="0"/>
            <a:chExt cx="12211147" cy="6861862"/>
          </a:xfrm>
        </p:grpSpPr>
        <p:sp>
          <p:nvSpPr>
            <p:cNvPr id="19" name="Rectangle 18">
              <a:extLst>
                <a:ext uri="{FF2B5EF4-FFF2-40B4-BE49-F238E27FC236}">
                  <a16:creationId xmlns:a16="http://schemas.microsoft.com/office/drawing/2014/main" id="{D20E7AEC-AC6A-1228-34C7-E19DAB0561A8}"/>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0" name="TextBox 19">
              <a:extLst>
                <a:ext uri="{FF2B5EF4-FFF2-40B4-BE49-F238E27FC236}">
                  <a16:creationId xmlns:a16="http://schemas.microsoft.com/office/drawing/2014/main" id="{00EC20DD-DDC3-0B7D-30F8-BDE13F30DC55}"/>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1" name="TextBox 20">
              <a:extLst>
                <a:ext uri="{FF2B5EF4-FFF2-40B4-BE49-F238E27FC236}">
                  <a16:creationId xmlns:a16="http://schemas.microsoft.com/office/drawing/2014/main" id="{0969B0B8-7498-B7B9-55DE-EA8E9D25893F}"/>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DB02BE44-B623-E520-5353-5E32E95AE238}"/>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AD40EFF8-69F1-186F-9103-567247358CEE}"/>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06399DDC-C266-FC19-219B-ACB3C0EDB345}"/>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1F2C03CD-9394-C7FA-BDC2-4BAD0C0324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135863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15C00-2786-52A1-60DB-9449083EFCF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F195C79-AA36-9DF1-E5DF-4BF4D2826E84}"/>
              </a:ext>
            </a:extLst>
          </p:cNvPr>
          <p:cNvPicPr>
            <a:picLocks noChangeAspect="1"/>
          </p:cNvPicPr>
          <p:nvPr/>
        </p:nvPicPr>
        <p:blipFill>
          <a:blip r:embed="rId3">
            <a:extLst>
              <a:ext uri="{28A0092B-C50C-407E-A947-70E740481C1C}">
                <a14:useLocalDpi xmlns:a14="http://schemas.microsoft.com/office/drawing/2010/main" val="0"/>
              </a:ext>
            </a:extLst>
          </a:blip>
          <a:srcRect l="20537" b="21770"/>
          <a:stretch>
            <a:fillRect/>
          </a:stretch>
        </p:blipFill>
        <p:spPr>
          <a:xfrm>
            <a:off x="5131737" y="945503"/>
            <a:ext cx="7045250"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23F64274-4009-15EE-F1AB-3B93C13E8C92}"/>
              </a:ext>
            </a:extLst>
          </p:cNvPr>
          <p:cNvSpPr txBox="1"/>
          <p:nvPr/>
        </p:nvSpPr>
        <p:spPr>
          <a:xfrm>
            <a:off x="512450" y="505864"/>
            <a:ext cx="10743744" cy="523220"/>
          </a:xfrm>
          <a:prstGeom prst="rect">
            <a:avLst/>
          </a:prstGeom>
          <a:noFill/>
        </p:spPr>
        <p:txBody>
          <a:bodyPr wrap="square" rtlCol="0">
            <a:spAutoFit/>
          </a:bodyPr>
          <a:lstStyle/>
          <a:p>
            <a:r>
              <a:rPr lang="en-US" sz="2800" b="1" dirty="0"/>
              <a:t>SOLANA – </a:t>
            </a:r>
            <a:r>
              <a:rPr lang="en-US" sz="2800" b="1" dirty="0" err="1"/>
              <a:t>PODRUČJ</a:t>
            </a:r>
            <a:r>
              <a:rPr lang="hr-HR" sz="2800" b="1" dirty="0"/>
              <a:t>E</a:t>
            </a:r>
            <a:r>
              <a:rPr lang="en-US" sz="2800" b="1" dirty="0"/>
              <a:t> ZAJEDNIČKIH OBILJEŽJA</a:t>
            </a:r>
            <a:endParaRPr lang="hr-HR" sz="2800" b="1" dirty="0"/>
          </a:p>
        </p:txBody>
      </p:sp>
      <p:pic>
        <p:nvPicPr>
          <p:cNvPr id="3" name="Picture 2">
            <a:extLst>
              <a:ext uri="{FF2B5EF4-FFF2-40B4-BE49-F238E27FC236}">
                <a16:creationId xmlns:a16="http://schemas.microsoft.com/office/drawing/2014/main" id="{DF1360C7-DA1B-369A-1FEB-6C4B9783DF86}"/>
              </a:ext>
            </a:extLst>
          </p:cNvPr>
          <p:cNvPicPr>
            <a:picLocks noChangeAspect="1"/>
          </p:cNvPicPr>
          <p:nvPr/>
        </p:nvPicPr>
        <p:blipFill>
          <a:blip r:embed="rId4">
            <a:extLst>
              <a:ext uri="{28A0092B-C50C-407E-A947-70E740481C1C}">
                <a14:useLocalDpi xmlns:a14="http://schemas.microsoft.com/office/drawing/2010/main" val="0"/>
              </a:ext>
            </a:extLst>
          </a:blip>
          <a:srcRect l="17973" r="32060"/>
          <a:stretch>
            <a:fillRect/>
          </a:stretch>
        </p:blipFill>
        <p:spPr>
          <a:xfrm rot="10800000">
            <a:off x="13463" y="945503"/>
            <a:ext cx="5109553" cy="5202000"/>
          </a:xfrm>
          <a:prstGeom prst="rect">
            <a:avLst/>
          </a:prstGeom>
          <a:ln w="3175">
            <a:solidFill>
              <a:schemeClr val="tx1"/>
            </a:solidFill>
          </a:ln>
          <a:effectLst>
            <a:outerShdw blurRad="50800" dist="38100" dir="2700000" algn="tl" rotWithShape="0">
              <a:prstClr val="black">
                <a:alpha val="40000"/>
              </a:prstClr>
            </a:outerShdw>
          </a:effectLst>
        </p:spPr>
      </p:pic>
      <p:grpSp>
        <p:nvGrpSpPr>
          <p:cNvPr id="20" name="Group 19">
            <a:extLst>
              <a:ext uri="{FF2B5EF4-FFF2-40B4-BE49-F238E27FC236}">
                <a16:creationId xmlns:a16="http://schemas.microsoft.com/office/drawing/2014/main" id="{93D34752-E0E0-8600-8889-291E270DE582}"/>
              </a:ext>
            </a:extLst>
          </p:cNvPr>
          <p:cNvGrpSpPr/>
          <p:nvPr/>
        </p:nvGrpSpPr>
        <p:grpSpPr>
          <a:xfrm>
            <a:off x="-19147" y="0"/>
            <a:ext cx="12211147" cy="6861862"/>
            <a:chOff x="-19147" y="0"/>
            <a:chExt cx="12211147" cy="6861862"/>
          </a:xfrm>
        </p:grpSpPr>
        <p:sp>
          <p:nvSpPr>
            <p:cNvPr id="21" name="Rectangle 20">
              <a:extLst>
                <a:ext uri="{FF2B5EF4-FFF2-40B4-BE49-F238E27FC236}">
                  <a16:creationId xmlns:a16="http://schemas.microsoft.com/office/drawing/2014/main" id="{0358DA37-C0F7-DA28-3A74-2D96C876449C}"/>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2" name="TextBox 21">
              <a:extLst>
                <a:ext uri="{FF2B5EF4-FFF2-40B4-BE49-F238E27FC236}">
                  <a16:creationId xmlns:a16="http://schemas.microsoft.com/office/drawing/2014/main" id="{EE89744F-71ED-18BD-E9F3-0AF22F1A478C}"/>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3" name="TextBox 22">
              <a:extLst>
                <a:ext uri="{FF2B5EF4-FFF2-40B4-BE49-F238E27FC236}">
                  <a16:creationId xmlns:a16="http://schemas.microsoft.com/office/drawing/2014/main" id="{09CDDB51-0B12-98E3-47A3-29C37D4882BF}"/>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4" name="Rectangle 23">
              <a:extLst>
                <a:ext uri="{FF2B5EF4-FFF2-40B4-BE49-F238E27FC236}">
                  <a16:creationId xmlns:a16="http://schemas.microsoft.com/office/drawing/2014/main" id="{40DDB264-D270-ABCF-0BCA-9DD39413C533}"/>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5" name="Rectangle 24">
              <a:extLst>
                <a:ext uri="{FF2B5EF4-FFF2-40B4-BE49-F238E27FC236}">
                  <a16:creationId xmlns:a16="http://schemas.microsoft.com/office/drawing/2014/main" id="{626CEB68-F4AF-5C88-0A57-244F34ADC146}"/>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6" name="Picture 25">
              <a:extLst>
                <a:ext uri="{FF2B5EF4-FFF2-40B4-BE49-F238E27FC236}">
                  <a16:creationId xmlns:a16="http://schemas.microsoft.com/office/drawing/2014/main" id="{93C2B940-E53D-08F0-B7CA-F00F4E8EA1CC}"/>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7" name="Picture 26">
              <a:extLst>
                <a:ext uri="{FF2B5EF4-FFF2-40B4-BE49-F238E27FC236}">
                  <a16:creationId xmlns:a16="http://schemas.microsoft.com/office/drawing/2014/main" id="{8CC926DA-953F-7774-31D4-D5B824236C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766920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EC273-CA1C-6121-A7D3-9185FDC0F8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80A3DE-99EB-8080-6096-3DE2D80053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 t="7958" r="82" b="8932"/>
          <a:stretch>
            <a:fillRect/>
          </a:stretch>
        </p:blipFill>
        <p:spPr>
          <a:xfrm>
            <a:off x="624840" y="950367"/>
            <a:ext cx="11054710" cy="5202000"/>
          </a:xfrm>
          <a:prstGeom prst="rect">
            <a:avLst/>
          </a:prstGeom>
          <a:ln w="3175">
            <a:noFill/>
          </a:ln>
          <a:effectLst>
            <a:outerShdw blurRad="50800" dist="38100" dir="2700000" algn="tl" rotWithShape="0">
              <a:prstClr val="black">
                <a:alpha val="40000"/>
              </a:prstClr>
            </a:outerShdw>
          </a:effectLst>
        </p:spPr>
      </p:pic>
      <p:sp>
        <p:nvSpPr>
          <p:cNvPr id="4" name="Oval 3">
            <a:extLst>
              <a:ext uri="{FF2B5EF4-FFF2-40B4-BE49-F238E27FC236}">
                <a16:creationId xmlns:a16="http://schemas.microsoft.com/office/drawing/2014/main" id="{23929E16-EEAA-6513-6102-FC36BE58CA23}"/>
              </a:ext>
            </a:extLst>
          </p:cNvPr>
          <p:cNvSpPr/>
          <p:nvPr/>
        </p:nvSpPr>
        <p:spPr>
          <a:xfrm>
            <a:off x="5241238" y="3815211"/>
            <a:ext cx="448351" cy="48964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5" name="Oval 4">
            <a:extLst>
              <a:ext uri="{FF2B5EF4-FFF2-40B4-BE49-F238E27FC236}">
                <a16:creationId xmlns:a16="http://schemas.microsoft.com/office/drawing/2014/main" id="{13613347-4231-AC92-B28E-FE02C2A6C3E1}"/>
              </a:ext>
            </a:extLst>
          </p:cNvPr>
          <p:cNvSpPr/>
          <p:nvPr/>
        </p:nvSpPr>
        <p:spPr>
          <a:xfrm>
            <a:off x="4688264" y="4448208"/>
            <a:ext cx="212349" cy="22101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6" name="Oval 5">
            <a:extLst>
              <a:ext uri="{FF2B5EF4-FFF2-40B4-BE49-F238E27FC236}">
                <a16:creationId xmlns:a16="http://schemas.microsoft.com/office/drawing/2014/main" id="{DD3858BF-063B-9ABC-CB4D-8146B46AA80C}"/>
              </a:ext>
            </a:extLst>
          </p:cNvPr>
          <p:cNvSpPr/>
          <p:nvPr/>
        </p:nvSpPr>
        <p:spPr>
          <a:xfrm>
            <a:off x="4727267" y="4114959"/>
            <a:ext cx="173346" cy="1898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7" name="Oval 6">
            <a:extLst>
              <a:ext uri="{FF2B5EF4-FFF2-40B4-BE49-F238E27FC236}">
                <a16:creationId xmlns:a16="http://schemas.microsoft.com/office/drawing/2014/main" id="{911A5EEE-76A2-A164-9B52-64876F1C8B6F}"/>
              </a:ext>
            </a:extLst>
          </p:cNvPr>
          <p:cNvSpPr/>
          <p:nvPr/>
        </p:nvSpPr>
        <p:spPr>
          <a:xfrm>
            <a:off x="7700316" y="5677915"/>
            <a:ext cx="329357" cy="325023"/>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9" name="Oval 8">
            <a:extLst>
              <a:ext uri="{FF2B5EF4-FFF2-40B4-BE49-F238E27FC236}">
                <a16:creationId xmlns:a16="http://schemas.microsoft.com/office/drawing/2014/main" id="{B7DBAE52-A91E-A999-1C01-72FAAC42F226}"/>
              </a:ext>
            </a:extLst>
          </p:cNvPr>
          <p:cNvSpPr/>
          <p:nvPr/>
        </p:nvSpPr>
        <p:spPr>
          <a:xfrm>
            <a:off x="4964538" y="2988909"/>
            <a:ext cx="173346" cy="1898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11" name="Oval 10">
            <a:extLst>
              <a:ext uri="{FF2B5EF4-FFF2-40B4-BE49-F238E27FC236}">
                <a16:creationId xmlns:a16="http://schemas.microsoft.com/office/drawing/2014/main" id="{7632DC23-3A0F-403A-F7AD-FFFCE40AAB0C}"/>
              </a:ext>
            </a:extLst>
          </p:cNvPr>
          <p:cNvSpPr/>
          <p:nvPr/>
        </p:nvSpPr>
        <p:spPr>
          <a:xfrm>
            <a:off x="6055047" y="2661675"/>
            <a:ext cx="173346" cy="1898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13" name="Oval 12">
            <a:extLst>
              <a:ext uri="{FF2B5EF4-FFF2-40B4-BE49-F238E27FC236}">
                <a16:creationId xmlns:a16="http://schemas.microsoft.com/office/drawing/2014/main" id="{C5DD781E-D4AC-C913-3FDD-37FE1A76C7F6}"/>
              </a:ext>
            </a:extLst>
          </p:cNvPr>
          <p:cNvSpPr/>
          <p:nvPr/>
        </p:nvSpPr>
        <p:spPr>
          <a:xfrm>
            <a:off x="5241238" y="3121463"/>
            <a:ext cx="173346" cy="1898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15" name="Oval 14">
            <a:extLst>
              <a:ext uri="{FF2B5EF4-FFF2-40B4-BE49-F238E27FC236}">
                <a16:creationId xmlns:a16="http://schemas.microsoft.com/office/drawing/2014/main" id="{4832E511-FFC2-A4C0-AFE9-313B1F4A6F8B}"/>
              </a:ext>
            </a:extLst>
          </p:cNvPr>
          <p:cNvSpPr/>
          <p:nvPr/>
        </p:nvSpPr>
        <p:spPr>
          <a:xfrm>
            <a:off x="6860888" y="1888407"/>
            <a:ext cx="173346" cy="1898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u="sng"/>
          </a:p>
        </p:txBody>
      </p:sp>
      <p:sp>
        <p:nvSpPr>
          <p:cNvPr id="28" name="TextBox 27">
            <a:extLst>
              <a:ext uri="{FF2B5EF4-FFF2-40B4-BE49-F238E27FC236}">
                <a16:creationId xmlns:a16="http://schemas.microsoft.com/office/drawing/2014/main" id="{23F64274-4009-15EE-F1AB-3B93C13E8C92}"/>
              </a:ext>
            </a:extLst>
          </p:cNvPr>
          <p:cNvSpPr txBox="1"/>
          <p:nvPr/>
        </p:nvSpPr>
        <p:spPr>
          <a:xfrm>
            <a:off x="512450" y="535359"/>
            <a:ext cx="10743744" cy="523220"/>
          </a:xfrm>
          <a:prstGeom prst="rect">
            <a:avLst/>
          </a:prstGeom>
          <a:noFill/>
        </p:spPr>
        <p:txBody>
          <a:bodyPr wrap="square" rtlCol="0">
            <a:spAutoFit/>
          </a:bodyPr>
          <a:lstStyle/>
          <a:p>
            <a:r>
              <a:rPr lang="en-US" sz="2800" b="1" dirty="0"/>
              <a:t>SOLANA – PRITISCI U PROSTORU</a:t>
            </a:r>
            <a:endParaRPr lang="hr-HR" sz="2800" b="1" dirty="0"/>
          </a:p>
        </p:txBody>
      </p:sp>
      <p:grpSp>
        <p:nvGrpSpPr>
          <p:cNvPr id="8" name="Group 7">
            <a:extLst>
              <a:ext uri="{FF2B5EF4-FFF2-40B4-BE49-F238E27FC236}">
                <a16:creationId xmlns:a16="http://schemas.microsoft.com/office/drawing/2014/main" id="{F52A57B1-34F7-5194-4874-5252231E1B4F}"/>
              </a:ext>
            </a:extLst>
          </p:cNvPr>
          <p:cNvGrpSpPr/>
          <p:nvPr/>
        </p:nvGrpSpPr>
        <p:grpSpPr>
          <a:xfrm>
            <a:off x="-19147" y="0"/>
            <a:ext cx="12211147" cy="6861862"/>
            <a:chOff x="-19147" y="0"/>
            <a:chExt cx="12211147" cy="6861862"/>
          </a:xfrm>
        </p:grpSpPr>
        <p:sp>
          <p:nvSpPr>
            <p:cNvPr id="10" name="Rectangle 9">
              <a:extLst>
                <a:ext uri="{FF2B5EF4-FFF2-40B4-BE49-F238E27FC236}">
                  <a16:creationId xmlns:a16="http://schemas.microsoft.com/office/drawing/2014/main" id="{758BD9D6-D7A7-7AC2-CBDE-63E1BBF15CD7}"/>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TextBox 11">
              <a:extLst>
                <a:ext uri="{FF2B5EF4-FFF2-40B4-BE49-F238E27FC236}">
                  <a16:creationId xmlns:a16="http://schemas.microsoft.com/office/drawing/2014/main" id="{0BE909AA-D6EE-7B7D-8C8F-BA94B71FB0B4}"/>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9" name="TextBox 28">
              <a:extLst>
                <a:ext uri="{FF2B5EF4-FFF2-40B4-BE49-F238E27FC236}">
                  <a16:creationId xmlns:a16="http://schemas.microsoft.com/office/drawing/2014/main" id="{A61D8295-B0F1-C1D0-1B80-D948519D0C30}"/>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30" name="Rectangle 29">
              <a:extLst>
                <a:ext uri="{FF2B5EF4-FFF2-40B4-BE49-F238E27FC236}">
                  <a16:creationId xmlns:a16="http://schemas.microsoft.com/office/drawing/2014/main" id="{52DCAB1C-CC7A-95DA-25DA-48B619F624BA}"/>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1" name="Rectangle 30">
              <a:extLst>
                <a:ext uri="{FF2B5EF4-FFF2-40B4-BE49-F238E27FC236}">
                  <a16:creationId xmlns:a16="http://schemas.microsoft.com/office/drawing/2014/main" id="{74B17E55-155F-F6C0-48C4-6783DA1C560B}"/>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32" name="Picture 31">
              <a:extLst>
                <a:ext uri="{FF2B5EF4-FFF2-40B4-BE49-F238E27FC236}">
                  <a16:creationId xmlns:a16="http://schemas.microsoft.com/office/drawing/2014/main" id="{01927744-3D73-F58E-A4F2-D6B2AE2C0186}"/>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33" name="Picture 32">
              <a:extLst>
                <a:ext uri="{FF2B5EF4-FFF2-40B4-BE49-F238E27FC236}">
                  <a16:creationId xmlns:a16="http://schemas.microsoft.com/office/drawing/2014/main" id="{BC1356BB-C638-DBDB-39FC-1E157FBCDC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502953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95051-9C37-0E28-DA6D-438BA8DD205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1943C7FA-589F-4871-C6BC-D7481F5C23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 t="7958" r="82" b="8932"/>
          <a:stretch>
            <a:fillRect/>
          </a:stretch>
        </p:blipFill>
        <p:spPr>
          <a:xfrm>
            <a:off x="624840" y="950367"/>
            <a:ext cx="11054710" cy="5202000"/>
          </a:xfrm>
          <a:prstGeom prst="rect">
            <a:avLst/>
          </a:prstGeom>
          <a:ln w="3175">
            <a:noFill/>
          </a:ln>
          <a:effectLst>
            <a:outerShdw blurRad="50800" dist="38100" dir="2700000" algn="tl" rotWithShape="0">
              <a:prstClr val="black">
                <a:alpha val="40000"/>
              </a:prstClr>
            </a:outerShdw>
          </a:effectLst>
        </p:spPr>
      </p:pic>
      <p:sp>
        <p:nvSpPr>
          <p:cNvPr id="8" name="Freeform: Shape 7">
            <a:extLst>
              <a:ext uri="{FF2B5EF4-FFF2-40B4-BE49-F238E27FC236}">
                <a16:creationId xmlns:a16="http://schemas.microsoft.com/office/drawing/2014/main" id="{0964C6B7-E511-347C-2C6D-8860C44E198A}"/>
              </a:ext>
            </a:extLst>
          </p:cNvPr>
          <p:cNvSpPr/>
          <p:nvPr/>
        </p:nvSpPr>
        <p:spPr>
          <a:xfrm>
            <a:off x="4205620" y="759929"/>
            <a:ext cx="2395138" cy="2103433"/>
          </a:xfrm>
          <a:custGeom>
            <a:avLst/>
            <a:gdLst>
              <a:gd name="csX0" fmla="*/ 1404046 w 2395138"/>
              <a:gd name="csY0" fmla="*/ 1097280 h 2318447"/>
              <a:gd name="csX1" fmla="*/ 737419 w 2395138"/>
              <a:gd name="csY1" fmla="*/ 2318447 h 2318447"/>
              <a:gd name="csX2" fmla="*/ 206477 w 2395138"/>
              <a:gd name="csY2" fmla="*/ 2035278 h 2318447"/>
              <a:gd name="csX3" fmla="*/ 0 w 2395138"/>
              <a:gd name="csY3" fmla="*/ 1545631 h 2318447"/>
              <a:gd name="csX4" fmla="*/ 70792 w 2395138"/>
              <a:gd name="csY4" fmla="*/ 825910 h 2318447"/>
              <a:gd name="csX5" fmla="*/ 253672 w 2395138"/>
              <a:gd name="csY5" fmla="*/ 383459 h 2318447"/>
              <a:gd name="csX6" fmla="*/ 690225 w 2395138"/>
              <a:gd name="csY6" fmla="*/ 17699 h 2318447"/>
              <a:gd name="csX7" fmla="*/ 1339154 w 2395138"/>
              <a:gd name="csY7" fmla="*/ 0 h 2318447"/>
              <a:gd name="csX8" fmla="*/ 1887794 w 2395138"/>
              <a:gd name="csY8" fmla="*/ 147484 h 2318447"/>
              <a:gd name="csX9" fmla="*/ 2395138 w 2395138"/>
              <a:gd name="csY9" fmla="*/ 330364 h 2318447"/>
              <a:gd name="csX10" fmla="*/ 1404046 w 2395138"/>
              <a:gd name="csY10" fmla="*/ 1097280 h 23184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395138" h="2318447">
                <a:moveTo>
                  <a:pt x="1404046" y="1097280"/>
                </a:moveTo>
                <a:lnTo>
                  <a:pt x="737419" y="2318447"/>
                </a:lnTo>
                <a:lnTo>
                  <a:pt x="206477" y="2035278"/>
                </a:lnTo>
                <a:lnTo>
                  <a:pt x="0" y="1545631"/>
                </a:lnTo>
                <a:lnTo>
                  <a:pt x="70792" y="825910"/>
                </a:lnTo>
                <a:lnTo>
                  <a:pt x="253672" y="383459"/>
                </a:lnTo>
                <a:lnTo>
                  <a:pt x="690225" y="17699"/>
                </a:lnTo>
                <a:lnTo>
                  <a:pt x="1339154" y="0"/>
                </a:lnTo>
                <a:lnTo>
                  <a:pt x="1887794" y="147484"/>
                </a:lnTo>
                <a:lnTo>
                  <a:pt x="2395138" y="330364"/>
                </a:lnTo>
                <a:lnTo>
                  <a:pt x="1404046" y="1097280"/>
                </a:lnTo>
                <a:close/>
              </a:path>
            </a:pathLst>
          </a:cu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sp>
        <p:nvSpPr>
          <p:cNvPr id="10" name="Rectangle 9">
            <a:extLst>
              <a:ext uri="{FF2B5EF4-FFF2-40B4-BE49-F238E27FC236}">
                <a16:creationId xmlns:a16="http://schemas.microsoft.com/office/drawing/2014/main" id="{3D7E31F8-A544-4541-1101-7CF377E8C59A}"/>
              </a:ext>
            </a:extLst>
          </p:cNvPr>
          <p:cNvSpPr/>
          <p:nvPr/>
        </p:nvSpPr>
        <p:spPr>
          <a:xfrm>
            <a:off x="4415872" y="4883796"/>
            <a:ext cx="1185770" cy="784614"/>
          </a:xfrm>
          <a:prstGeom prst="rect">
            <a:avLst/>
          </a:pr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Rectangle 11">
            <a:extLst>
              <a:ext uri="{FF2B5EF4-FFF2-40B4-BE49-F238E27FC236}">
                <a16:creationId xmlns:a16="http://schemas.microsoft.com/office/drawing/2014/main" id="{3C47D124-15EF-4C72-4F64-2031EE5BC012}"/>
              </a:ext>
            </a:extLst>
          </p:cNvPr>
          <p:cNvSpPr/>
          <p:nvPr/>
        </p:nvSpPr>
        <p:spPr>
          <a:xfrm>
            <a:off x="4439265" y="4459211"/>
            <a:ext cx="377558" cy="312666"/>
          </a:xfrm>
          <a:prstGeom prst="rect">
            <a:avLst/>
          </a:pr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cxnSp>
        <p:nvCxnSpPr>
          <p:cNvPr id="15" name="Straight Connector 14">
            <a:extLst>
              <a:ext uri="{FF2B5EF4-FFF2-40B4-BE49-F238E27FC236}">
                <a16:creationId xmlns:a16="http://schemas.microsoft.com/office/drawing/2014/main" id="{BE496958-FC25-B487-EA76-06F67AAB2D90}"/>
              </a:ext>
            </a:extLst>
          </p:cNvPr>
          <p:cNvCxnSpPr>
            <a:cxnSpLocks/>
          </p:cNvCxnSpPr>
          <p:nvPr/>
        </p:nvCxnSpPr>
        <p:spPr>
          <a:xfrm>
            <a:off x="5755472" y="3897781"/>
            <a:ext cx="38469" cy="249237"/>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C05D8D4-A3CF-336F-85A2-3F7B03A65149}"/>
              </a:ext>
            </a:extLst>
          </p:cNvPr>
          <p:cNvCxnSpPr>
            <a:cxnSpLocks/>
          </p:cNvCxnSpPr>
          <p:nvPr/>
        </p:nvCxnSpPr>
        <p:spPr>
          <a:xfrm>
            <a:off x="5789592" y="4145864"/>
            <a:ext cx="177800" cy="436563"/>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F796F47-84EC-227E-7C4A-E70478BF4D96}"/>
              </a:ext>
            </a:extLst>
          </p:cNvPr>
          <p:cNvCxnSpPr>
            <a:cxnSpLocks/>
          </p:cNvCxnSpPr>
          <p:nvPr/>
        </p:nvCxnSpPr>
        <p:spPr>
          <a:xfrm>
            <a:off x="5973066" y="4576331"/>
            <a:ext cx="95250" cy="223838"/>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8D4F66-81DF-D28E-3BF7-D0F5D30091A9}"/>
              </a:ext>
            </a:extLst>
          </p:cNvPr>
          <p:cNvCxnSpPr>
            <a:cxnSpLocks/>
          </p:cNvCxnSpPr>
          <p:nvPr/>
        </p:nvCxnSpPr>
        <p:spPr>
          <a:xfrm>
            <a:off x="6055413" y="4771877"/>
            <a:ext cx="76200" cy="223838"/>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225C902-794B-DBE0-F10B-F1CB0026A41E}"/>
              </a:ext>
            </a:extLst>
          </p:cNvPr>
          <p:cNvCxnSpPr>
            <a:cxnSpLocks/>
          </p:cNvCxnSpPr>
          <p:nvPr/>
        </p:nvCxnSpPr>
        <p:spPr>
          <a:xfrm>
            <a:off x="6128999" y="4975629"/>
            <a:ext cx="15875" cy="223838"/>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7AE21ED-6839-3BB5-6545-F5D6207DBBB8}"/>
              </a:ext>
            </a:extLst>
          </p:cNvPr>
          <p:cNvCxnSpPr>
            <a:cxnSpLocks/>
          </p:cNvCxnSpPr>
          <p:nvPr/>
        </p:nvCxnSpPr>
        <p:spPr>
          <a:xfrm>
            <a:off x="6140486" y="5168137"/>
            <a:ext cx="296863" cy="417511"/>
          </a:xfrm>
          <a:prstGeom prst="line">
            <a:avLst/>
          </a:prstGeom>
          <a:ln w="38100">
            <a:solidFill>
              <a:srgbClr val="00FFFF"/>
            </a:solidFill>
          </a:ln>
        </p:spPr>
        <p:style>
          <a:lnRef idx="1">
            <a:schemeClr val="accent1"/>
          </a:lnRef>
          <a:fillRef idx="0">
            <a:schemeClr val="accent1"/>
          </a:fillRef>
          <a:effectRef idx="0">
            <a:schemeClr val="accent1"/>
          </a:effectRef>
          <a:fontRef idx="minor">
            <a:schemeClr val="tx1"/>
          </a:fontRef>
        </p:style>
      </p:cxnSp>
      <p:sp>
        <p:nvSpPr>
          <p:cNvPr id="44" name="Freeform: Shape 43">
            <a:extLst>
              <a:ext uri="{FF2B5EF4-FFF2-40B4-BE49-F238E27FC236}">
                <a16:creationId xmlns:a16="http://schemas.microsoft.com/office/drawing/2014/main" id="{2DB56555-EAC1-B672-AACA-BCA6969963D2}"/>
              </a:ext>
            </a:extLst>
          </p:cNvPr>
          <p:cNvSpPr/>
          <p:nvPr/>
        </p:nvSpPr>
        <p:spPr>
          <a:xfrm>
            <a:off x="4735162" y="3072195"/>
            <a:ext cx="429031" cy="416031"/>
          </a:xfrm>
          <a:custGeom>
            <a:avLst/>
            <a:gdLst>
              <a:gd name="csX0" fmla="*/ 4334 w 281687"/>
              <a:gd name="csY0" fmla="*/ 0 h 524372"/>
              <a:gd name="csX1" fmla="*/ 221016 w 281687"/>
              <a:gd name="csY1" fmla="*/ 30336 h 524372"/>
              <a:gd name="csX2" fmla="*/ 277354 w 281687"/>
              <a:gd name="csY2" fmla="*/ 151678 h 524372"/>
              <a:gd name="csX3" fmla="*/ 281687 w 281687"/>
              <a:gd name="csY3" fmla="*/ 329357 h 524372"/>
              <a:gd name="csX4" fmla="*/ 234017 w 281687"/>
              <a:gd name="csY4" fmla="*/ 524372 h 524372"/>
              <a:gd name="csX5" fmla="*/ 134343 w 281687"/>
              <a:gd name="csY5" fmla="*/ 481035 h 524372"/>
              <a:gd name="csX6" fmla="*/ 60671 w 281687"/>
              <a:gd name="csY6" fmla="*/ 368360 h 524372"/>
              <a:gd name="csX7" fmla="*/ 26002 w 281687"/>
              <a:gd name="csY7" fmla="*/ 238351 h 524372"/>
              <a:gd name="csX8" fmla="*/ 0 w 281687"/>
              <a:gd name="csY8" fmla="*/ 190681 h 524372"/>
              <a:gd name="csX9" fmla="*/ 4334 w 281687"/>
              <a:gd name="csY9" fmla="*/ 0 h 524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1687" h="524372">
                <a:moveTo>
                  <a:pt x="4334" y="0"/>
                </a:moveTo>
                <a:lnTo>
                  <a:pt x="221016" y="30336"/>
                </a:lnTo>
                <a:lnTo>
                  <a:pt x="277354" y="151678"/>
                </a:lnTo>
                <a:lnTo>
                  <a:pt x="281687" y="329357"/>
                </a:lnTo>
                <a:lnTo>
                  <a:pt x="234017" y="524372"/>
                </a:lnTo>
                <a:lnTo>
                  <a:pt x="134343" y="481035"/>
                </a:lnTo>
                <a:lnTo>
                  <a:pt x="60671" y="368360"/>
                </a:lnTo>
                <a:lnTo>
                  <a:pt x="26002" y="238351"/>
                </a:lnTo>
                <a:lnTo>
                  <a:pt x="0" y="190681"/>
                </a:lnTo>
                <a:cubicBezTo>
                  <a:pt x="1445" y="127121"/>
                  <a:pt x="2889" y="63560"/>
                  <a:pt x="4334" y="0"/>
                </a:cubicBezTo>
                <a:close/>
              </a:path>
            </a:pathLst>
          </a:cu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5" name="Freeform: Shape 44">
            <a:extLst>
              <a:ext uri="{FF2B5EF4-FFF2-40B4-BE49-F238E27FC236}">
                <a16:creationId xmlns:a16="http://schemas.microsoft.com/office/drawing/2014/main" id="{7528C752-1FB6-7316-D296-A7C00AB60025}"/>
              </a:ext>
            </a:extLst>
          </p:cNvPr>
          <p:cNvSpPr/>
          <p:nvPr/>
        </p:nvSpPr>
        <p:spPr>
          <a:xfrm>
            <a:off x="6788812" y="1779837"/>
            <a:ext cx="351026" cy="325024"/>
          </a:xfrm>
          <a:custGeom>
            <a:avLst/>
            <a:gdLst>
              <a:gd name="csX0" fmla="*/ 138677 w 351026"/>
              <a:gd name="csY0" fmla="*/ 0 h 325024"/>
              <a:gd name="csX1" fmla="*/ 0 w 351026"/>
              <a:gd name="csY1" fmla="*/ 147344 h 325024"/>
              <a:gd name="csX2" fmla="*/ 104008 w 351026"/>
              <a:gd name="csY2" fmla="*/ 325024 h 325024"/>
              <a:gd name="csX3" fmla="*/ 312023 w 351026"/>
              <a:gd name="csY3" fmla="*/ 242684 h 325024"/>
              <a:gd name="csX4" fmla="*/ 312023 w 351026"/>
              <a:gd name="csY4" fmla="*/ 203681 h 325024"/>
              <a:gd name="csX5" fmla="*/ 351026 w 351026"/>
              <a:gd name="csY5" fmla="*/ 99674 h 325024"/>
              <a:gd name="csX6" fmla="*/ 138677 w 351026"/>
              <a:gd name="csY6" fmla="*/ 0 h 3250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51026" h="325024">
                <a:moveTo>
                  <a:pt x="138677" y="0"/>
                </a:moveTo>
                <a:lnTo>
                  <a:pt x="0" y="147344"/>
                </a:lnTo>
                <a:lnTo>
                  <a:pt x="104008" y="325024"/>
                </a:lnTo>
                <a:lnTo>
                  <a:pt x="312023" y="242684"/>
                </a:lnTo>
                <a:lnTo>
                  <a:pt x="312023" y="203681"/>
                </a:lnTo>
                <a:lnTo>
                  <a:pt x="351026" y="99674"/>
                </a:lnTo>
                <a:lnTo>
                  <a:pt x="138677" y="0"/>
                </a:lnTo>
                <a:close/>
              </a:path>
            </a:pathLst>
          </a:cu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6" name="Freeform: Shape 45">
            <a:extLst>
              <a:ext uri="{FF2B5EF4-FFF2-40B4-BE49-F238E27FC236}">
                <a16:creationId xmlns:a16="http://schemas.microsoft.com/office/drawing/2014/main" id="{572D62E4-BAC7-3F9F-4D6D-58D74B4B240E}"/>
              </a:ext>
            </a:extLst>
          </p:cNvPr>
          <p:cNvSpPr/>
          <p:nvPr/>
        </p:nvSpPr>
        <p:spPr>
          <a:xfrm>
            <a:off x="6039091" y="2654742"/>
            <a:ext cx="1100747" cy="2418176"/>
          </a:xfrm>
          <a:custGeom>
            <a:avLst/>
            <a:gdLst>
              <a:gd name="csX0" fmla="*/ 195015 w 1100747"/>
              <a:gd name="csY0" fmla="*/ 0 h 2418176"/>
              <a:gd name="csX1" fmla="*/ 0 w 1100747"/>
              <a:gd name="csY1" fmla="*/ 290354 h 2418176"/>
              <a:gd name="csX2" fmla="*/ 34670 w 1100747"/>
              <a:gd name="csY2" fmla="*/ 897065 h 2418176"/>
              <a:gd name="csX3" fmla="*/ 186347 w 1100747"/>
              <a:gd name="csY3" fmla="*/ 1560114 h 2418176"/>
              <a:gd name="csX4" fmla="*/ 437699 w 1100747"/>
              <a:gd name="csY4" fmla="*/ 1941475 h 2418176"/>
              <a:gd name="csX5" fmla="*/ 901399 w 1100747"/>
              <a:gd name="csY5" fmla="*/ 2418176 h 2418176"/>
              <a:gd name="csX6" fmla="*/ 1100747 w 1100747"/>
              <a:gd name="csY6" fmla="*/ 2327170 h 2418176"/>
              <a:gd name="csX7" fmla="*/ 1079079 w 1100747"/>
              <a:gd name="csY7" fmla="*/ 2288167 h 2418176"/>
              <a:gd name="csX8" fmla="*/ 849396 w 1100747"/>
              <a:gd name="csY8" fmla="*/ 2097486 h 2418176"/>
              <a:gd name="csX9" fmla="*/ 533039 w 1100747"/>
              <a:gd name="csY9" fmla="*/ 1685789 h 2418176"/>
              <a:gd name="csX10" fmla="*/ 338025 w 1100747"/>
              <a:gd name="csY10" fmla="*/ 1334764 h 2418176"/>
              <a:gd name="csX11" fmla="*/ 277354 w 1100747"/>
              <a:gd name="csY11" fmla="*/ 892732 h 2418176"/>
              <a:gd name="csX12" fmla="*/ 260019 w 1100747"/>
              <a:gd name="csY12" fmla="*/ 515704 h 2418176"/>
              <a:gd name="csX13" fmla="*/ 290355 w 1100747"/>
              <a:gd name="csY13" fmla="*/ 121342 h 2418176"/>
              <a:gd name="csX14" fmla="*/ 195015 w 1100747"/>
              <a:gd name="csY14" fmla="*/ 0 h 2418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00747" h="2418176">
                <a:moveTo>
                  <a:pt x="195015" y="0"/>
                </a:moveTo>
                <a:lnTo>
                  <a:pt x="0" y="290354"/>
                </a:lnTo>
                <a:lnTo>
                  <a:pt x="34670" y="897065"/>
                </a:lnTo>
                <a:lnTo>
                  <a:pt x="186347" y="1560114"/>
                </a:lnTo>
                <a:lnTo>
                  <a:pt x="437699" y="1941475"/>
                </a:lnTo>
                <a:lnTo>
                  <a:pt x="901399" y="2418176"/>
                </a:lnTo>
                <a:lnTo>
                  <a:pt x="1100747" y="2327170"/>
                </a:lnTo>
                <a:lnTo>
                  <a:pt x="1079079" y="2288167"/>
                </a:lnTo>
                <a:lnTo>
                  <a:pt x="849396" y="2097486"/>
                </a:lnTo>
                <a:lnTo>
                  <a:pt x="533039" y="1685789"/>
                </a:lnTo>
                <a:lnTo>
                  <a:pt x="338025" y="1334764"/>
                </a:lnTo>
                <a:lnTo>
                  <a:pt x="277354" y="892732"/>
                </a:lnTo>
                <a:lnTo>
                  <a:pt x="260019" y="515704"/>
                </a:lnTo>
                <a:lnTo>
                  <a:pt x="290355" y="121342"/>
                </a:lnTo>
                <a:lnTo>
                  <a:pt x="195015" y="0"/>
                </a:lnTo>
                <a:close/>
              </a:path>
            </a:pathLst>
          </a:cu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cxnSp>
        <p:nvCxnSpPr>
          <p:cNvPr id="51" name="Straight Arrow Connector 50">
            <a:extLst>
              <a:ext uri="{FF2B5EF4-FFF2-40B4-BE49-F238E27FC236}">
                <a16:creationId xmlns:a16="http://schemas.microsoft.com/office/drawing/2014/main" id="{29DEFDE1-A37F-919C-A780-CA404847EDB1}"/>
              </a:ext>
            </a:extLst>
          </p:cNvPr>
          <p:cNvCxnSpPr/>
          <p:nvPr/>
        </p:nvCxnSpPr>
        <p:spPr>
          <a:xfrm>
            <a:off x="5786056" y="3567482"/>
            <a:ext cx="661988" cy="1665352"/>
          </a:xfrm>
          <a:prstGeom prst="straightConnector1">
            <a:avLst/>
          </a:prstGeom>
          <a:ln w="38100">
            <a:solidFill>
              <a:srgbClr val="00FFFF"/>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3F64274-4009-15EE-F1AB-3B93C13E8C92}"/>
              </a:ext>
            </a:extLst>
          </p:cNvPr>
          <p:cNvSpPr txBox="1"/>
          <p:nvPr/>
        </p:nvSpPr>
        <p:spPr>
          <a:xfrm>
            <a:off x="512450" y="535359"/>
            <a:ext cx="10743744" cy="523220"/>
          </a:xfrm>
          <a:prstGeom prst="rect">
            <a:avLst/>
          </a:prstGeom>
          <a:noFill/>
        </p:spPr>
        <p:txBody>
          <a:bodyPr wrap="square" rtlCol="0">
            <a:spAutoFit/>
          </a:bodyPr>
          <a:lstStyle/>
          <a:p>
            <a:r>
              <a:rPr lang="en-US" sz="2800" b="1" dirty="0"/>
              <a:t>SOLANA – PRIJETNJE I PROCESI</a:t>
            </a:r>
            <a:endParaRPr lang="hr-HR" sz="2800" b="1" dirty="0"/>
          </a:p>
        </p:txBody>
      </p:sp>
      <p:grpSp>
        <p:nvGrpSpPr>
          <p:cNvPr id="2" name="Group 1">
            <a:extLst>
              <a:ext uri="{FF2B5EF4-FFF2-40B4-BE49-F238E27FC236}">
                <a16:creationId xmlns:a16="http://schemas.microsoft.com/office/drawing/2014/main" id="{33ADFF8D-32A4-BF2A-29A5-6D7058DBF35C}"/>
              </a:ext>
            </a:extLst>
          </p:cNvPr>
          <p:cNvGrpSpPr/>
          <p:nvPr/>
        </p:nvGrpSpPr>
        <p:grpSpPr>
          <a:xfrm>
            <a:off x="-19147" y="0"/>
            <a:ext cx="12211147" cy="6861862"/>
            <a:chOff x="-19147" y="0"/>
            <a:chExt cx="12211147" cy="6861862"/>
          </a:xfrm>
        </p:grpSpPr>
        <p:sp>
          <p:nvSpPr>
            <p:cNvPr id="3" name="Rectangle 2">
              <a:extLst>
                <a:ext uri="{FF2B5EF4-FFF2-40B4-BE49-F238E27FC236}">
                  <a16:creationId xmlns:a16="http://schemas.microsoft.com/office/drawing/2014/main" id="{E53969F0-1D32-4553-6854-EB8EE17B58AD}"/>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extBox 3">
              <a:extLst>
                <a:ext uri="{FF2B5EF4-FFF2-40B4-BE49-F238E27FC236}">
                  <a16:creationId xmlns:a16="http://schemas.microsoft.com/office/drawing/2014/main" id="{15B4FA4B-3D2C-1EA3-1732-23440690F4F2}"/>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5" name="TextBox 4">
              <a:extLst>
                <a:ext uri="{FF2B5EF4-FFF2-40B4-BE49-F238E27FC236}">
                  <a16:creationId xmlns:a16="http://schemas.microsoft.com/office/drawing/2014/main" id="{937AB79A-0EB6-894F-4156-CBDACDBEC068}"/>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6" name="Rectangle 5">
              <a:extLst>
                <a:ext uri="{FF2B5EF4-FFF2-40B4-BE49-F238E27FC236}">
                  <a16:creationId xmlns:a16="http://schemas.microsoft.com/office/drawing/2014/main" id="{5E7A3E11-2151-899C-2CEB-8D4198BF7554}"/>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C4B74009-18C5-95A3-FD53-AD76865C5074}"/>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9" name="Picture 8">
              <a:extLst>
                <a:ext uri="{FF2B5EF4-FFF2-40B4-BE49-F238E27FC236}">
                  <a16:creationId xmlns:a16="http://schemas.microsoft.com/office/drawing/2014/main" id="{050F5493-D1A6-CC06-9AC7-52AF0F77E39D}"/>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11" name="Picture 10">
              <a:extLst>
                <a:ext uri="{FF2B5EF4-FFF2-40B4-BE49-F238E27FC236}">
                  <a16:creationId xmlns:a16="http://schemas.microsoft.com/office/drawing/2014/main" id="{719DE8DC-6182-9A46-E87B-E3B4966366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789178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8FDC07-8FFC-8DED-0CC9-77B430A4B9EA}"/>
              </a:ext>
            </a:extLst>
          </p:cNvPr>
          <p:cNvSpPr txBox="1"/>
          <p:nvPr/>
        </p:nvSpPr>
        <p:spPr>
          <a:xfrm>
            <a:off x="1715710" y="553652"/>
            <a:ext cx="7966779" cy="707886"/>
          </a:xfrm>
          <a:prstGeom prst="rect">
            <a:avLst/>
          </a:prstGeom>
          <a:noFill/>
        </p:spPr>
        <p:txBody>
          <a:bodyPr wrap="square" rtlCol="0">
            <a:spAutoFit/>
          </a:bodyPr>
          <a:lstStyle/>
          <a:p>
            <a:r>
              <a:rPr lang="en-US" sz="4000" b="1" dirty="0">
                <a:solidFill>
                  <a:schemeClr val="bg1"/>
                </a:solidFill>
              </a:rPr>
              <a:t>DOF ZA GEODETSKU PODLOGU</a:t>
            </a:r>
            <a:endParaRPr lang="hr-HR" sz="4000" b="1" dirty="0">
              <a:solidFill>
                <a:schemeClr val="bg1"/>
              </a:solidFill>
            </a:endParaRPr>
          </a:p>
        </p:txBody>
      </p:sp>
      <p:pic>
        <p:nvPicPr>
          <p:cNvPr id="6" name="Picture 5">
            <a:extLst>
              <a:ext uri="{FF2B5EF4-FFF2-40B4-BE49-F238E27FC236}">
                <a16:creationId xmlns:a16="http://schemas.microsoft.com/office/drawing/2014/main" id="{F94F81D5-7A4D-F928-0FBE-281C278FDF07}"/>
              </a:ext>
            </a:extLst>
          </p:cNvPr>
          <p:cNvPicPr>
            <a:picLocks noChangeAspect="1"/>
          </p:cNvPicPr>
          <p:nvPr/>
        </p:nvPicPr>
        <p:blipFill rotWithShape="1">
          <a:blip r:embed="rId3">
            <a:extLst>
              <a:ext uri="{28A0092B-C50C-407E-A947-70E740481C1C}">
                <a14:useLocalDpi xmlns:a14="http://schemas.microsoft.com/office/drawing/2010/main" val="0"/>
              </a:ext>
            </a:extLst>
          </a:blip>
          <a:srcRect l="18023"/>
          <a:stretch/>
        </p:blipFill>
        <p:spPr>
          <a:xfrm>
            <a:off x="18289" y="953137"/>
            <a:ext cx="6980145" cy="5202000"/>
          </a:xfrm>
          <a:prstGeom prst="rect">
            <a:avLst/>
          </a:prstGeom>
          <a:ln w="3175">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D6602A19-B804-7C76-4C91-FBFE20A1C7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840" y="953137"/>
            <a:ext cx="5209753"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26" name="TextBox 25">
            <a:extLst>
              <a:ext uri="{FF2B5EF4-FFF2-40B4-BE49-F238E27FC236}">
                <a16:creationId xmlns:a16="http://schemas.microsoft.com/office/drawing/2014/main" id="{23F64274-4009-15EE-F1AB-3B93C13E8C92}"/>
              </a:ext>
            </a:extLst>
          </p:cNvPr>
          <p:cNvSpPr txBox="1"/>
          <p:nvPr/>
        </p:nvSpPr>
        <p:spPr>
          <a:xfrm>
            <a:off x="512450" y="535359"/>
            <a:ext cx="10743744" cy="523220"/>
          </a:xfrm>
          <a:prstGeom prst="rect">
            <a:avLst/>
          </a:prstGeom>
          <a:noFill/>
        </p:spPr>
        <p:txBody>
          <a:bodyPr wrap="square" rtlCol="0">
            <a:spAutoFit/>
          </a:bodyPr>
          <a:lstStyle/>
          <a:p>
            <a:r>
              <a:rPr lang="en-US" sz="2800" b="1" dirty="0"/>
              <a:t>SOLANA – PRIHVATLJIVE PROMJENE</a:t>
            </a:r>
            <a:endParaRPr lang="hr-HR" sz="2800" b="1" dirty="0"/>
          </a:p>
        </p:txBody>
      </p:sp>
      <p:grpSp>
        <p:nvGrpSpPr>
          <p:cNvPr id="34" name="Group 33">
            <a:extLst>
              <a:ext uri="{FF2B5EF4-FFF2-40B4-BE49-F238E27FC236}">
                <a16:creationId xmlns:a16="http://schemas.microsoft.com/office/drawing/2014/main" id="{1F1968FD-BACC-A821-60B1-86AD87FF1FAA}"/>
              </a:ext>
            </a:extLst>
          </p:cNvPr>
          <p:cNvGrpSpPr/>
          <p:nvPr/>
        </p:nvGrpSpPr>
        <p:grpSpPr>
          <a:xfrm>
            <a:off x="4088" y="953137"/>
            <a:ext cx="12194230" cy="5202000"/>
            <a:chOff x="4088" y="953137"/>
            <a:chExt cx="12194230" cy="5202000"/>
          </a:xfrm>
        </p:grpSpPr>
        <p:pic>
          <p:nvPicPr>
            <p:cNvPr id="14" name="Picture 13">
              <a:extLst>
                <a:ext uri="{FF2B5EF4-FFF2-40B4-BE49-F238E27FC236}">
                  <a16:creationId xmlns:a16="http://schemas.microsoft.com/office/drawing/2014/main" id="{DF21D723-DB35-98DC-A52C-2124AE4E66BA}"/>
                </a:ext>
              </a:extLst>
            </p:cNvPr>
            <p:cNvPicPr>
              <a:picLocks noChangeAspect="1"/>
            </p:cNvPicPr>
            <p:nvPr/>
          </p:nvPicPr>
          <p:blipFill>
            <a:blip r:embed="rId5" cstate="print">
              <a:extLst>
                <a:ext uri="{28A0092B-C50C-407E-A947-70E740481C1C}">
                  <a14:useLocalDpi xmlns:a14="http://schemas.microsoft.com/office/drawing/2010/main" val="0"/>
                </a:ext>
              </a:extLst>
            </a:blip>
            <a:srcRect r="9084"/>
            <a:stretch>
              <a:fillRect/>
            </a:stretch>
          </p:blipFill>
          <p:spPr>
            <a:xfrm>
              <a:off x="5959767" y="953137"/>
              <a:ext cx="6238551" cy="5202000"/>
            </a:xfrm>
            <a:prstGeom prst="rect">
              <a:avLst/>
            </a:prstGeom>
            <a:ln w="3175">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D652BD57-66FF-8777-0354-4758AB7028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8" y="953137"/>
              <a:ext cx="5957544" cy="5202000"/>
            </a:xfrm>
            <a:prstGeom prst="rect">
              <a:avLst/>
            </a:prstGeom>
            <a:ln w="3175">
              <a:solidFill>
                <a:schemeClr val="tx1"/>
              </a:solidFill>
            </a:ln>
            <a:effectLst>
              <a:outerShdw blurRad="50800" dist="38100" dir="2700000" algn="tl" rotWithShape="0">
                <a:prstClr val="black">
                  <a:alpha val="40000"/>
                </a:prstClr>
              </a:outerShdw>
            </a:effectLst>
          </p:spPr>
        </p:pic>
      </p:grpSp>
      <p:grpSp>
        <p:nvGrpSpPr>
          <p:cNvPr id="10" name="Group 9">
            <a:extLst>
              <a:ext uri="{FF2B5EF4-FFF2-40B4-BE49-F238E27FC236}">
                <a16:creationId xmlns:a16="http://schemas.microsoft.com/office/drawing/2014/main" id="{11623BA5-4864-70F5-5E10-D98A58E32D5A}"/>
              </a:ext>
            </a:extLst>
          </p:cNvPr>
          <p:cNvGrpSpPr/>
          <p:nvPr/>
        </p:nvGrpSpPr>
        <p:grpSpPr>
          <a:xfrm>
            <a:off x="-19147" y="0"/>
            <a:ext cx="12211147" cy="6861862"/>
            <a:chOff x="-19147" y="0"/>
            <a:chExt cx="12211147" cy="6861862"/>
          </a:xfrm>
        </p:grpSpPr>
        <p:sp>
          <p:nvSpPr>
            <p:cNvPr id="27" name="Rectangle 26">
              <a:extLst>
                <a:ext uri="{FF2B5EF4-FFF2-40B4-BE49-F238E27FC236}">
                  <a16:creationId xmlns:a16="http://schemas.microsoft.com/office/drawing/2014/main" id="{EEE9AF05-E2E5-FB50-95B8-8D4DFBEBC6C2}"/>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8" name="TextBox 27">
              <a:extLst>
                <a:ext uri="{FF2B5EF4-FFF2-40B4-BE49-F238E27FC236}">
                  <a16:creationId xmlns:a16="http://schemas.microsoft.com/office/drawing/2014/main" id="{3C354266-AF7B-CEAD-D44E-093A257FF432}"/>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9" name="TextBox 28">
              <a:extLst>
                <a:ext uri="{FF2B5EF4-FFF2-40B4-BE49-F238E27FC236}">
                  <a16:creationId xmlns:a16="http://schemas.microsoft.com/office/drawing/2014/main" id="{411EF7BA-D718-2729-3E7D-EF8F0E38CDE5}"/>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30" name="Rectangle 29">
              <a:extLst>
                <a:ext uri="{FF2B5EF4-FFF2-40B4-BE49-F238E27FC236}">
                  <a16:creationId xmlns:a16="http://schemas.microsoft.com/office/drawing/2014/main" id="{F261C717-5C8E-0237-6D98-9E2A54F17707}"/>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1" name="Rectangle 30">
              <a:extLst>
                <a:ext uri="{FF2B5EF4-FFF2-40B4-BE49-F238E27FC236}">
                  <a16:creationId xmlns:a16="http://schemas.microsoft.com/office/drawing/2014/main" id="{41885608-98E9-4F83-C4BD-8B7264F46710}"/>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32" name="Picture 31">
              <a:extLst>
                <a:ext uri="{FF2B5EF4-FFF2-40B4-BE49-F238E27FC236}">
                  <a16:creationId xmlns:a16="http://schemas.microsoft.com/office/drawing/2014/main" id="{255ECF6F-4FC8-1855-6EB4-100E3E3EB5A2}"/>
                </a:ext>
              </a:extLst>
            </p:cNvPr>
            <p:cNvPicPr>
              <a:picLocks noChangeAspect="1"/>
            </p:cNvPicPr>
            <p:nvPr/>
          </p:nvPicPr>
          <p:blipFill>
            <a:blip r:embed="rId7"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33" name="Picture 32">
              <a:extLst>
                <a:ext uri="{FF2B5EF4-FFF2-40B4-BE49-F238E27FC236}">
                  <a16:creationId xmlns:a16="http://schemas.microsoft.com/office/drawing/2014/main" id="{3C052437-CD53-46AE-AE9B-921F2D94E0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36196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4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C0AFA-2C4C-4C95-C7A4-519DB004CC7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0507216-98A3-0789-4953-C52AF133CED8}"/>
              </a:ext>
            </a:extLst>
          </p:cNvPr>
          <p:cNvPicPr>
            <a:picLocks noChangeAspect="1"/>
          </p:cNvPicPr>
          <p:nvPr/>
        </p:nvPicPr>
        <p:blipFill>
          <a:blip r:embed="rId3">
            <a:extLst>
              <a:ext uri="{28A0092B-C50C-407E-A947-70E740481C1C}">
                <a14:useLocalDpi xmlns:a14="http://schemas.microsoft.com/office/drawing/2010/main" val="0"/>
              </a:ext>
            </a:extLst>
          </a:blip>
          <a:srcRect t="2300"/>
          <a:stretch>
            <a:fillRect/>
          </a:stretch>
        </p:blipFill>
        <p:spPr>
          <a:xfrm>
            <a:off x="553463" y="945937"/>
            <a:ext cx="10200602" cy="5202000"/>
          </a:xfrm>
          <a:prstGeom prst="rect">
            <a:avLst/>
          </a:prstGeom>
          <a:ln w="3175">
            <a:solidFill>
              <a:schemeClr val="tx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AD31ADC-8520-9DB5-C6E6-FA4286AAEF78}"/>
              </a:ext>
            </a:extLst>
          </p:cNvPr>
          <p:cNvPicPr>
            <a:picLocks noChangeAspect="1"/>
          </p:cNvPicPr>
          <p:nvPr/>
        </p:nvPicPr>
        <p:blipFill rotWithShape="1">
          <a:blip r:embed="rId4">
            <a:extLst>
              <a:ext uri="{28A0092B-C50C-407E-A947-70E740481C1C}">
                <a14:useLocalDpi xmlns:a14="http://schemas.microsoft.com/office/drawing/2010/main" val="0"/>
              </a:ext>
            </a:extLst>
          </a:blip>
          <a:srcRect l="3761" t="14527" r="4183" b="3819"/>
          <a:stretch/>
        </p:blipFill>
        <p:spPr>
          <a:xfrm>
            <a:off x="8382223" y="2059890"/>
            <a:ext cx="3261816" cy="3210599"/>
          </a:xfrm>
          <a:prstGeom prst="rect">
            <a:avLst/>
          </a:prstGeom>
          <a:ln w="3175">
            <a:solidFill>
              <a:schemeClr val="tx1"/>
            </a:solid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12935873-A5AF-707A-4BF9-E245E3454B1E}"/>
              </a:ext>
            </a:extLst>
          </p:cNvPr>
          <p:cNvSpPr txBox="1"/>
          <p:nvPr/>
        </p:nvSpPr>
        <p:spPr>
          <a:xfrm>
            <a:off x="480256" y="528337"/>
            <a:ext cx="11302238" cy="523220"/>
          </a:xfrm>
          <a:prstGeom prst="rect">
            <a:avLst/>
          </a:prstGeom>
          <a:noFill/>
        </p:spPr>
        <p:txBody>
          <a:bodyPr wrap="square" rtlCol="0">
            <a:spAutoFit/>
          </a:bodyPr>
          <a:lstStyle/>
          <a:p>
            <a:r>
              <a:rPr lang="en-US" sz="2800" b="1" dirty="0"/>
              <a:t>P</a:t>
            </a:r>
            <a:r>
              <a:rPr lang="hr-HR" sz="2800" b="1" dirty="0"/>
              <a:t>ROSTORNI PLAN UREĐENJA OPĆINE</a:t>
            </a:r>
            <a:r>
              <a:rPr lang="en-US" sz="2800" b="1" dirty="0"/>
              <a:t> STON - ZAŠTITA</a:t>
            </a:r>
            <a:endParaRPr lang="hr-HR" sz="2800" b="1" dirty="0"/>
          </a:p>
        </p:txBody>
      </p:sp>
      <p:grpSp>
        <p:nvGrpSpPr>
          <p:cNvPr id="2" name="Group 1">
            <a:extLst>
              <a:ext uri="{FF2B5EF4-FFF2-40B4-BE49-F238E27FC236}">
                <a16:creationId xmlns:a16="http://schemas.microsoft.com/office/drawing/2014/main" id="{D0C6E1C8-6A47-DA4E-8FBF-C2591A0266A8}"/>
              </a:ext>
            </a:extLst>
          </p:cNvPr>
          <p:cNvGrpSpPr/>
          <p:nvPr/>
        </p:nvGrpSpPr>
        <p:grpSpPr>
          <a:xfrm>
            <a:off x="-19147" y="0"/>
            <a:ext cx="12211147" cy="6861862"/>
            <a:chOff x="-19147" y="0"/>
            <a:chExt cx="12211147" cy="6861862"/>
          </a:xfrm>
        </p:grpSpPr>
        <p:sp>
          <p:nvSpPr>
            <p:cNvPr id="3" name="Rectangle 2">
              <a:extLst>
                <a:ext uri="{FF2B5EF4-FFF2-40B4-BE49-F238E27FC236}">
                  <a16:creationId xmlns:a16="http://schemas.microsoft.com/office/drawing/2014/main" id="{2FD74E0C-AF64-783C-8B7E-45DB74B76810}"/>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TextBox 4">
              <a:extLst>
                <a:ext uri="{FF2B5EF4-FFF2-40B4-BE49-F238E27FC236}">
                  <a16:creationId xmlns:a16="http://schemas.microsoft.com/office/drawing/2014/main" id="{009D7968-3C72-8AC3-EBC8-153B28329C94}"/>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10" name="TextBox 9">
              <a:extLst>
                <a:ext uri="{FF2B5EF4-FFF2-40B4-BE49-F238E27FC236}">
                  <a16:creationId xmlns:a16="http://schemas.microsoft.com/office/drawing/2014/main" id="{3E063AE1-7D89-C47C-0655-668A219549EA}"/>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07BB9BDB-32C9-0019-15B1-E72388CA3144}"/>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6F6D2892-1AD9-CCBD-EE29-8EE7F09C9EA3}"/>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EC61DF07-6310-9430-48F1-D4B5C6DC089D}"/>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C7221A47-2E2C-A1A4-D08A-702DF159B3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810598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AA506-BBD0-4C3B-7A39-FD0E85C9425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AC7282-47B9-6F72-2FDF-F9EE4ADE4309}"/>
              </a:ext>
            </a:extLst>
          </p:cNvPr>
          <p:cNvPicPr>
            <a:picLocks noChangeAspect="1"/>
          </p:cNvPicPr>
          <p:nvPr/>
        </p:nvPicPr>
        <p:blipFill>
          <a:blip r:embed="rId3">
            <a:extLst>
              <a:ext uri="{28A0092B-C50C-407E-A947-70E740481C1C}">
                <a14:useLocalDpi xmlns:a14="http://schemas.microsoft.com/office/drawing/2010/main" val="0"/>
              </a:ext>
            </a:extLst>
          </a:blip>
          <a:srcRect l="15629" r="43194"/>
          <a:stretch>
            <a:fillRect/>
          </a:stretch>
        </p:blipFill>
        <p:spPr>
          <a:xfrm>
            <a:off x="544403" y="954905"/>
            <a:ext cx="5379239" cy="5202000"/>
          </a:xfrm>
          <a:prstGeom prst="rect">
            <a:avLst/>
          </a:prstGeom>
          <a:ln w="3175">
            <a:solidFill>
              <a:schemeClr val="tx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73142BDB-A6B4-D1E4-DEB3-BB9781468FFB}"/>
              </a:ext>
            </a:extLst>
          </p:cNvPr>
          <p:cNvPicPr>
            <a:picLocks noChangeAspect="1"/>
          </p:cNvPicPr>
          <p:nvPr/>
        </p:nvPicPr>
        <p:blipFill rotWithShape="1">
          <a:blip r:embed="rId4">
            <a:extLst>
              <a:ext uri="{28A0092B-C50C-407E-A947-70E740481C1C}">
                <a14:useLocalDpi xmlns:a14="http://schemas.microsoft.com/office/drawing/2010/main" val="0"/>
              </a:ext>
            </a:extLst>
          </a:blip>
          <a:srcRect l="30805" r="22635" b="3443"/>
          <a:stretch/>
        </p:blipFill>
        <p:spPr>
          <a:xfrm>
            <a:off x="7462557" y="953137"/>
            <a:ext cx="4187139"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16" name="Oval 15">
            <a:extLst>
              <a:ext uri="{FF2B5EF4-FFF2-40B4-BE49-F238E27FC236}">
                <a16:creationId xmlns:a16="http://schemas.microsoft.com/office/drawing/2014/main" id="{042A9D7B-AC48-42B1-0EF8-70859F40B9D5}"/>
              </a:ext>
            </a:extLst>
          </p:cNvPr>
          <p:cNvSpPr/>
          <p:nvPr/>
        </p:nvSpPr>
        <p:spPr>
          <a:xfrm>
            <a:off x="8364197" y="3191406"/>
            <a:ext cx="637130" cy="6371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8" name="Oval 17">
            <a:extLst>
              <a:ext uri="{FF2B5EF4-FFF2-40B4-BE49-F238E27FC236}">
                <a16:creationId xmlns:a16="http://schemas.microsoft.com/office/drawing/2014/main" id="{DC424DBC-00CD-15ED-7000-545B289E5B7C}"/>
              </a:ext>
            </a:extLst>
          </p:cNvPr>
          <p:cNvSpPr/>
          <p:nvPr/>
        </p:nvSpPr>
        <p:spPr>
          <a:xfrm>
            <a:off x="7846044" y="3731334"/>
            <a:ext cx="846554" cy="8327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9" name="TextBox 18">
            <a:extLst>
              <a:ext uri="{FF2B5EF4-FFF2-40B4-BE49-F238E27FC236}">
                <a16:creationId xmlns:a16="http://schemas.microsoft.com/office/drawing/2014/main" id="{4252DF30-DA2D-D3F2-4A4A-FBFAEBB18238}"/>
              </a:ext>
            </a:extLst>
          </p:cNvPr>
          <p:cNvSpPr txBox="1"/>
          <p:nvPr/>
        </p:nvSpPr>
        <p:spPr>
          <a:xfrm>
            <a:off x="8875139" y="3004834"/>
            <a:ext cx="973152" cy="369332"/>
          </a:xfrm>
          <a:prstGeom prst="rect">
            <a:avLst/>
          </a:prstGeom>
          <a:noFill/>
        </p:spPr>
        <p:txBody>
          <a:bodyPr wrap="none" rtlCol="0">
            <a:spAutoFit/>
          </a:bodyPr>
          <a:lstStyle/>
          <a:p>
            <a:r>
              <a:rPr lang="en-US" dirty="0" err="1">
                <a:solidFill>
                  <a:srgbClr val="FF0000"/>
                </a:solidFill>
              </a:rPr>
              <a:t>sjeverna</a:t>
            </a:r>
            <a:endParaRPr lang="hr-HR" dirty="0">
              <a:solidFill>
                <a:srgbClr val="FF0000"/>
              </a:solidFill>
            </a:endParaRPr>
          </a:p>
        </p:txBody>
      </p:sp>
      <p:sp>
        <p:nvSpPr>
          <p:cNvPr id="21" name="TextBox 20">
            <a:extLst>
              <a:ext uri="{FF2B5EF4-FFF2-40B4-BE49-F238E27FC236}">
                <a16:creationId xmlns:a16="http://schemas.microsoft.com/office/drawing/2014/main" id="{6BE2B35C-F726-A7E2-9CE4-BA880706ACD2}"/>
              </a:ext>
            </a:extLst>
          </p:cNvPr>
          <p:cNvSpPr txBox="1"/>
          <p:nvPr/>
        </p:nvSpPr>
        <p:spPr>
          <a:xfrm>
            <a:off x="8725885" y="3758529"/>
            <a:ext cx="684803" cy="369332"/>
          </a:xfrm>
          <a:prstGeom prst="rect">
            <a:avLst/>
          </a:prstGeom>
          <a:noFill/>
        </p:spPr>
        <p:txBody>
          <a:bodyPr wrap="none" rtlCol="0">
            <a:spAutoFit/>
          </a:bodyPr>
          <a:lstStyle/>
          <a:p>
            <a:r>
              <a:rPr lang="en-US" dirty="0" err="1">
                <a:solidFill>
                  <a:srgbClr val="FF0000"/>
                </a:solidFill>
              </a:rPr>
              <a:t>južna</a:t>
            </a:r>
            <a:endParaRPr lang="hr-HR" dirty="0">
              <a:solidFill>
                <a:srgbClr val="FF0000"/>
              </a:solidFill>
            </a:endParaRPr>
          </a:p>
        </p:txBody>
      </p:sp>
      <p:sp>
        <p:nvSpPr>
          <p:cNvPr id="36" name="TextBox 35">
            <a:extLst>
              <a:ext uri="{FF2B5EF4-FFF2-40B4-BE49-F238E27FC236}">
                <a16:creationId xmlns:a16="http://schemas.microsoft.com/office/drawing/2014/main" id="{12935873-A5AF-707A-4BF9-E245E3454B1E}"/>
              </a:ext>
            </a:extLst>
          </p:cNvPr>
          <p:cNvSpPr txBox="1"/>
          <p:nvPr/>
        </p:nvSpPr>
        <p:spPr>
          <a:xfrm>
            <a:off x="480256" y="528337"/>
            <a:ext cx="11302238" cy="523220"/>
          </a:xfrm>
          <a:prstGeom prst="rect">
            <a:avLst/>
          </a:prstGeom>
          <a:noFill/>
        </p:spPr>
        <p:txBody>
          <a:bodyPr wrap="square" rtlCol="0">
            <a:spAutoFit/>
          </a:bodyPr>
          <a:lstStyle/>
          <a:p>
            <a:r>
              <a:rPr lang="en-US" sz="2800" b="1" dirty="0"/>
              <a:t>P</a:t>
            </a:r>
            <a:r>
              <a:rPr lang="hr-HR" sz="2800" b="1" dirty="0"/>
              <a:t>ROSTORNI PLAN UREĐENJA OPĆINE</a:t>
            </a:r>
            <a:r>
              <a:rPr lang="en-US" sz="2800" b="1" dirty="0"/>
              <a:t> STON – KORIŠTENJE I NAMJENA</a:t>
            </a:r>
            <a:endParaRPr lang="hr-HR" sz="2800" b="1" dirty="0"/>
          </a:p>
        </p:txBody>
      </p:sp>
      <p:grpSp>
        <p:nvGrpSpPr>
          <p:cNvPr id="2" name="Group 1">
            <a:extLst>
              <a:ext uri="{FF2B5EF4-FFF2-40B4-BE49-F238E27FC236}">
                <a16:creationId xmlns:a16="http://schemas.microsoft.com/office/drawing/2014/main" id="{B2BCFB24-5646-EFF0-C40D-9089E034105C}"/>
              </a:ext>
            </a:extLst>
          </p:cNvPr>
          <p:cNvGrpSpPr/>
          <p:nvPr/>
        </p:nvGrpSpPr>
        <p:grpSpPr>
          <a:xfrm>
            <a:off x="-19147" y="0"/>
            <a:ext cx="12211147" cy="6861862"/>
            <a:chOff x="-19147" y="0"/>
            <a:chExt cx="12211147" cy="6861862"/>
          </a:xfrm>
        </p:grpSpPr>
        <p:sp>
          <p:nvSpPr>
            <p:cNvPr id="3" name="Rectangle 2">
              <a:extLst>
                <a:ext uri="{FF2B5EF4-FFF2-40B4-BE49-F238E27FC236}">
                  <a16:creationId xmlns:a16="http://schemas.microsoft.com/office/drawing/2014/main" id="{001B27DD-451C-805B-71E1-CD7D1CE478DC}"/>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extBox 3">
              <a:extLst>
                <a:ext uri="{FF2B5EF4-FFF2-40B4-BE49-F238E27FC236}">
                  <a16:creationId xmlns:a16="http://schemas.microsoft.com/office/drawing/2014/main" id="{1A0B9C3C-3EDA-CD9E-8B77-62590A33FCEA}"/>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5" name="TextBox 4">
              <a:extLst>
                <a:ext uri="{FF2B5EF4-FFF2-40B4-BE49-F238E27FC236}">
                  <a16:creationId xmlns:a16="http://schemas.microsoft.com/office/drawing/2014/main" id="{4A110B01-FBAB-AEEF-B072-1C693D8F7A0C}"/>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6" name="Rectangle 5">
              <a:extLst>
                <a:ext uri="{FF2B5EF4-FFF2-40B4-BE49-F238E27FC236}">
                  <a16:creationId xmlns:a16="http://schemas.microsoft.com/office/drawing/2014/main" id="{C3A6B628-EBE9-75A2-D397-521437C51EED}"/>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4B9EDA19-C4DF-A0D8-3B82-E53D96688B77}"/>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8" name="Picture 7">
              <a:extLst>
                <a:ext uri="{FF2B5EF4-FFF2-40B4-BE49-F238E27FC236}">
                  <a16:creationId xmlns:a16="http://schemas.microsoft.com/office/drawing/2014/main" id="{7DA05231-4BAA-A7B5-DC08-097AC7698F3C}"/>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9" name="Picture 8">
              <a:extLst>
                <a:ext uri="{FF2B5EF4-FFF2-40B4-BE49-F238E27FC236}">
                  <a16:creationId xmlns:a16="http://schemas.microsoft.com/office/drawing/2014/main" id="{9930CEB2-3A1A-42DB-BC01-C73D405214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415347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AA506-BBD0-4C3B-7A39-FD0E85C9425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AC7282-47B9-6F72-2FDF-F9EE4ADE4309}"/>
              </a:ext>
            </a:extLst>
          </p:cNvPr>
          <p:cNvPicPr>
            <a:picLocks noChangeAspect="1"/>
          </p:cNvPicPr>
          <p:nvPr/>
        </p:nvPicPr>
        <p:blipFill rotWithShape="1">
          <a:blip r:embed="rId3">
            <a:extLst>
              <a:ext uri="{28A0092B-C50C-407E-A947-70E740481C1C}">
                <a14:useLocalDpi xmlns:a14="http://schemas.microsoft.com/office/drawing/2010/main" val="0"/>
              </a:ext>
            </a:extLst>
          </a:blip>
          <a:srcRect l="14985" t="17107" r="37168" b="28638"/>
          <a:stretch>
            <a:fillRect/>
          </a:stretch>
        </p:blipFill>
        <p:spPr>
          <a:xfrm>
            <a:off x="4796176" y="976214"/>
            <a:ext cx="6856656" cy="3096000"/>
          </a:xfrm>
          <a:prstGeom prst="rect">
            <a:avLst/>
          </a:prstGeom>
          <a:ln w="3175">
            <a:solidFill>
              <a:schemeClr val="tx1"/>
            </a:solidFill>
          </a:ln>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CA60A8BD-40A6-1CE4-8DB5-198FC7153636}"/>
              </a:ext>
            </a:extLst>
          </p:cNvPr>
          <p:cNvPicPr>
            <a:picLocks noChangeAspect="1"/>
          </p:cNvPicPr>
          <p:nvPr/>
        </p:nvPicPr>
        <p:blipFill>
          <a:blip r:embed="rId4" cstate="print">
            <a:extLst>
              <a:ext uri="{28A0092B-C50C-407E-A947-70E740481C1C}">
                <a14:useLocalDpi xmlns:a14="http://schemas.microsoft.com/office/drawing/2010/main" val="0"/>
              </a:ext>
            </a:extLst>
          </a:blip>
          <a:srcRect l="9759" t="17188" r="7138" b="16967"/>
          <a:stretch>
            <a:fillRect/>
          </a:stretch>
        </p:blipFill>
        <p:spPr>
          <a:xfrm>
            <a:off x="582964" y="4180559"/>
            <a:ext cx="3534356" cy="1980000"/>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D119F4C8-E740-1A71-50BF-3DF04F00E6BE}"/>
              </a:ext>
            </a:extLst>
          </p:cNvPr>
          <p:cNvPicPr>
            <a:picLocks noChangeAspect="1"/>
          </p:cNvPicPr>
          <p:nvPr/>
        </p:nvPicPr>
        <p:blipFill>
          <a:blip r:embed="rId5" cstate="print">
            <a:extLst>
              <a:ext uri="{28A0092B-C50C-407E-A947-70E740481C1C}">
                <a14:useLocalDpi xmlns:a14="http://schemas.microsoft.com/office/drawing/2010/main" val="0"/>
              </a:ext>
            </a:extLst>
          </a:blip>
          <a:srcRect l="9134" t="17945" r="7004" b="18042"/>
          <a:stretch>
            <a:fillRect/>
          </a:stretch>
        </p:blipFill>
        <p:spPr>
          <a:xfrm>
            <a:off x="7979594" y="4180559"/>
            <a:ext cx="3668765" cy="198000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12ABB3ED-7B03-150B-0ED3-1E690BD090D7}"/>
              </a:ext>
            </a:extLst>
          </p:cNvPr>
          <p:cNvPicPr>
            <a:picLocks noChangeAspect="1"/>
          </p:cNvPicPr>
          <p:nvPr/>
        </p:nvPicPr>
        <p:blipFill>
          <a:blip r:embed="rId6" cstate="print">
            <a:extLst>
              <a:ext uri="{28A0092B-C50C-407E-A947-70E740481C1C}">
                <a14:useLocalDpi xmlns:a14="http://schemas.microsoft.com/office/drawing/2010/main" val="0"/>
              </a:ext>
            </a:extLst>
          </a:blip>
          <a:srcRect l="8687" t="17883" r="7183" b="17914"/>
          <a:stretch>
            <a:fillRect/>
          </a:stretch>
        </p:blipFill>
        <p:spPr>
          <a:xfrm>
            <a:off x="4213645" y="4180559"/>
            <a:ext cx="3669625" cy="1980000"/>
          </a:xfrm>
          <a:prstGeom prst="rect">
            <a:avLst/>
          </a:prstGeom>
          <a:effectLst>
            <a:outerShdw blurRad="50800" dist="38100" dir="2700000" algn="tl" rotWithShape="0">
              <a:prstClr val="black">
                <a:alpha val="40000"/>
              </a:prstClr>
            </a:outerShdw>
          </a:effectLst>
        </p:spPr>
      </p:pic>
      <p:sp>
        <p:nvSpPr>
          <p:cNvPr id="36" name="TextBox 35">
            <a:extLst>
              <a:ext uri="{FF2B5EF4-FFF2-40B4-BE49-F238E27FC236}">
                <a16:creationId xmlns:a16="http://schemas.microsoft.com/office/drawing/2014/main" id="{12935873-A5AF-707A-4BF9-E245E3454B1E}"/>
              </a:ext>
            </a:extLst>
          </p:cNvPr>
          <p:cNvSpPr txBox="1"/>
          <p:nvPr/>
        </p:nvSpPr>
        <p:spPr>
          <a:xfrm>
            <a:off x="480256" y="528337"/>
            <a:ext cx="11302238" cy="523220"/>
          </a:xfrm>
          <a:prstGeom prst="rect">
            <a:avLst/>
          </a:prstGeom>
          <a:noFill/>
        </p:spPr>
        <p:txBody>
          <a:bodyPr wrap="square" rtlCol="0">
            <a:spAutoFit/>
          </a:bodyPr>
          <a:lstStyle/>
          <a:p>
            <a:r>
              <a:rPr lang="en-US" sz="2800" b="1" dirty="0"/>
              <a:t>P</a:t>
            </a:r>
            <a:r>
              <a:rPr lang="hr-HR" sz="2800" b="1" dirty="0"/>
              <a:t>ROSTORNI PLAN UREĐENJA OPĆINE</a:t>
            </a:r>
            <a:r>
              <a:rPr lang="en-US" sz="2800" b="1" dirty="0"/>
              <a:t> STON - ŽIČARA</a:t>
            </a:r>
            <a:endParaRPr lang="hr-HR" sz="2800" b="1" dirty="0"/>
          </a:p>
        </p:txBody>
      </p:sp>
      <p:pic>
        <p:nvPicPr>
          <p:cNvPr id="4" name="Picture 3">
            <a:extLst>
              <a:ext uri="{FF2B5EF4-FFF2-40B4-BE49-F238E27FC236}">
                <a16:creationId xmlns:a16="http://schemas.microsoft.com/office/drawing/2014/main" id="{2252756C-69C9-233D-E67A-314846EC49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464" y="976214"/>
            <a:ext cx="4134278" cy="3096000"/>
          </a:xfrm>
          <a:prstGeom prst="rect">
            <a:avLst/>
          </a:prstGeom>
          <a:ln w="3175">
            <a:solidFill>
              <a:schemeClr val="tx1"/>
            </a:solidFill>
          </a:ln>
          <a:effectLst>
            <a:outerShdw blurRad="50800" dist="38100" dir="2700000" algn="tl" rotWithShape="0">
              <a:prstClr val="black">
                <a:alpha val="40000"/>
              </a:prstClr>
            </a:outerShdw>
          </a:effectLst>
        </p:spPr>
      </p:pic>
      <p:grpSp>
        <p:nvGrpSpPr>
          <p:cNvPr id="5" name="Group 4">
            <a:extLst>
              <a:ext uri="{FF2B5EF4-FFF2-40B4-BE49-F238E27FC236}">
                <a16:creationId xmlns:a16="http://schemas.microsoft.com/office/drawing/2014/main" id="{A31BBF81-604A-2755-775F-6E801A1F8380}"/>
              </a:ext>
            </a:extLst>
          </p:cNvPr>
          <p:cNvGrpSpPr/>
          <p:nvPr/>
        </p:nvGrpSpPr>
        <p:grpSpPr>
          <a:xfrm>
            <a:off x="-19147" y="0"/>
            <a:ext cx="12211147" cy="6861862"/>
            <a:chOff x="-19147" y="0"/>
            <a:chExt cx="12211147" cy="6861862"/>
          </a:xfrm>
        </p:grpSpPr>
        <p:sp>
          <p:nvSpPr>
            <p:cNvPr id="6" name="Rectangle 5">
              <a:extLst>
                <a:ext uri="{FF2B5EF4-FFF2-40B4-BE49-F238E27FC236}">
                  <a16:creationId xmlns:a16="http://schemas.microsoft.com/office/drawing/2014/main" id="{94A334FD-544F-9E5A-F885-A8C437677D14}"/>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TextBox 6">
              <a:extLst>
                <a:ext uri="{FF2B5EF4-FFF2-40B4-BE49-F238E27FC236}">
                  <a16:creationId xmlns:a16="http://schemas.microsoft.com/office/drawing/2014/main" id="{7B3971FF-9B57-0094-B040-50CA41AE85DF}"/>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8" name="TextBox 7">
              <a:extLst>
                <a:ext uri="{FF2B5EF4-FFF2-40B4-BE49-F238E27FC236}">
                  <a16:creationId xmlns:a16="http://schemas.microsoft.com/office/drawing/2014/main" id="{2A19EAF6-8B05-0249-41D1-36D439EC6727}"/>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9" name="Rectangle 8">
              <a:extLst>
                <a:ext uri="{FF2B5EF4-FFF2-40B4-BE49-F238E27FC236}">
                  <a16:creationId xmlns:a16="http://schemas.microsoft.com/office/drawing/2014/main" id="{45696DEB-11AE-EEB3-7855-CE5CD65414E3}"/>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0" name="Rectangle 9">
              <a:extLst>
                <a:ext uri="{FF2B5EF4-FFF2-40B4-BE49-F238E27FC236}">
                  <a16:creationId xmlns:a16="http://schemas.microsoft.com/office/drawing/2014/main" id="{C6AB1B0B-6F59-89D4-CEE0-11A890E22D89}"/>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12" name="Picture 11">
              <a:extLst>
                <a:ext uri="{FF2B5EF4-FFF2-40B4-BE49-F238E27FC236}">
                  <a16:creationId xmlns:a16="http://schemas.microsoft.com/office/drawing/2014/main" id="{6A01C547-F852-5187-4B9B-857EA79D7AE2}"/>
                </a:ext>
              </a:extLst>
            </p:cNvPr>
            <p:cNvPicPr>
              <a:picLocks noChangeAspect="1"/>
            </p:cNvPicPr>
            <p:nvPr/>
          </p:nvPicPr>
          <p:blipFill>
            <a:blip r:embed="rId8"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13" name="Picture 12">
              <a:extLst>
                <a:ext uri="{FF2B5EF4-FFF2-40B4-BE49-F238E27FC236}">
                  <a16:creationId xmlns:a16="http://schemas.microsoft.com/office/drawing/2014/main" id="{3B482DE7-B35C-D442-D4BF-047A879244D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310147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5719F-0E8D-C7A4-606A-B9B35D2B8DF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01B1FA7-5DB9-20C3-D1EE-0972039F3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7508" y="949797"/>
            <a:ext cx="5892312"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DB9AE144-21C4-C3D4-687B-1804B02EAFD0}"/>
              </a:ext>
            </a:extLst>
          </p:cNvPr>
          <p:cNvSpPr txBox="1"/>
          <p:nvPr/>
        </p:nvSpPr>
        <p:spPr>
          <a:xfrm>
            <a:off x="482978" y="489786"/>
            <a:ext cx="11302238" cy="523220"/>
          </a:xfrm>
          <a:prstGeom prst="rect">
            <a:avLst/>
          </a:prstGeom>
          <a:noFill/>
        </p:spPr>
        <p:txBody>
          <a:bodyPr wrap="square" rtlCol="0">
            <a:spAutoFit/>
          </a:bodyPr>
          <a:lstStyle/>
          <a:p>
            <a:r>
              <a:rPr lang="en-US" sz="2800" b="1" dirty="0"/>
              <a:t>SOLANA JE POMORSKO DOBRO</a:t>
            </a:r>
            <a:endParaRPr lang="hr-HR" sz="2800" b="1" dirty="0"/>
          </a:p>
        </p:txBody>
      </p:sp>
      <p:sp>
        <p:nvSpPr>
          <p:cNvPr id="9" name="TextBox 8">
            <a:extLst>
              <a:ext uri="{FF2B5EF4-FFF2-40B4-BE49-F238E27FC236}">
                <a16:creationId xmlns:a16="http://schemas.microsoft.com/office/drawing/2014/main" id="{887CE99D-5202-BDCA-1C80-D4406EAEB37B}"/>
              </a:ext>
            </a:extLst>
          </p:cNvPr>
          <p:cNvSpPr txBox="1"/>
          <p:nvPr/>
        </p:nvSpPr>
        <p:spPr>
          <a:xfrm>
            <a:off x="511850" y="1070933"/>
            <a:ext cx="5186804" cy="948978"/>
          </a:xfrm>
          <a:prstGeom prst="rect">
            <a:avLst/>
          </a:prstGeom>
          <a:noFill/>
        </p:spPr>
        <p:txBody>
          <a:bodyPr wrap="square">
            <a:spAutoFit/>
          </a:bodyPr>
          <a:lstStyle/>
          <a:p>
            <a:r>
              <a:rPr lang="hr-HR" sz="1800" b="1" i="0" dirty="0">
                <a:solidFill>
                  <a:schemeClr val="tx1"/>
                </a:solidFill>
                <a:effectLst/>
                <a:latin typeface="+mn-lt"/>
              </a:rPr>
              <a:t>Jedinstveni informacijski sustav mineralnih sirovina</a:t>
            </a:r>
          </a:p>
          <a:p>
            <a:pPr>
              <a:spcBef>
                <a:spcPts val="225"/>
              </a:spcBef>
            </a:pPr>
            <a:r>
              <a:rPr lang="hr-HR" dirty="0"/>
              <a:t>(JISMS) - WebGis </a:t>
            </a:r>
            <a:r>
              <a:rPr lang="hr-HR" kern="100" dirty="0">
                <a:ea typeface="Calibri" panose="020F0502020204030204" pitchFamily="34" charset="0"/>
                <a:cs typeface="Calibri" panose="020F0502020204030204" pitchFamily="34" charset="0"/>
              </a:rPr>
              <a:t>Minsitarstva gospodarstva</a:t>
            </a:r>
            <a:r>
              <a:rPr lang="en-US" kern="100" dirty="0">
                <a:ea typeface="Calibri" panose="020F0502020204030204" pitchFamily="34" charset="0"/>
                <a:cs typeface="Calibri" panose="020F0502020204030204" pitchFamily="34" charset="0"/>
              </a:rPr>
              <a:t>,</a:t>
            </a:r>
            <a:r>
              <a:rPr lang="hr-HR" kern="100" dirty="0">
                <a:ea typeface="Calibri" panose="020F0502020204030204" pitchFamily="34" charset="0"/>
                <a:cs typeface="Calibri" panose="020F0502020204030204" pitchFamily="34" charset="0"/>
              </a:rPr>
              <a:t> portal za rudarstvo i energiju</a:t>
            </a:r>
            <a:endParaRPr lang="hr-HR" dirty="0"/>
          </a:p>
        </p:txBody>
      </p:sp>
      <p:sp>
        <p:nvSpPr>
          <p:cNvPr id="11" name="TextBox 10">
            <a:extLst>
              <a:ext uri="{FF2B5EF4-FFF2-40B4-BE49-F238E27FC236}">
                <a16:creationId xmlns:a16="http://schemas.microsoft.com/office/drawing/2014/main" id="{F60B752C-3883-FE11-F4A5-3FE3D845A779}"/>
              </a:ext>
            </a:extLst>
          </p:cNvPr>
          <p:cNvSpPr txBox="1"/>
          <p:nvPr/>
        </p:nvSpPr>
        <p:spPr>
          <a:xfrm>
            <a:off x="482978" y="5485718"/>
            <a:ext cx="5215676" cy="646331"/>
          </a:xfrm>
          <a:prstGeom prst="rect">
            <a:avLst/>
          </a:prstGeom>
          <a:noFill/>
        </p:spPr>
        <p:txBody>
          <a:bodyPr wrap="square">
            <a:spAutoFit/>
          </a:bodyPr>
          <a:lstStyle/>
          <a:p>
            <a:pPr>
              <a:lnSpc>
                <a:spcPct val="100000"/>
              </a:lnSpc>
              <a:spcAft>
                <a:spcPts val="800"/>
              </a:spcAft>
              <a:buNone/>
            </a:pPr>
            <a:r>
              <a:rPr lang="hr-HR" sz="1800" b="1" kern="100" dirty="0">
                <a:solidFill>
                  <a:schemeClr val="tx1"/>
                </a:solidFill>
                <a:effectLst/>
                <a:latin typeface="+mn-lt"/>
                <a:ea typeface="Calibri" panose="020F0502020204030204" pitchFamily="34" charset="0"/>
                <a:cs typeface="Calibri" panose="020F0502020204030204" pitchFamily="34" charset="0"/>
              </a:rPr>
              <a:t>aktivno </a:t>
            </a:r>
            <a:r>
              <a:rPr lang="hr-HR" b="1" kern="100" dirty="0">
                <a:ea typeface="Calibri" panose="020F0502020204030204" pitchFamily="34" charset="0"/>
                <a:cs typeface="Calibri" panose="020F0502020204030204" pitchFamily="34" charset="0"/>
              </a:rPr>
              <a:t>eksploatacijsk</a:t>
            </a:r>
            <a:r>
              <a:rPr lang="en-US" b="1" kern="100" dirty="0">
                <a:ea typeface="Calibri" panose="020F0502020204030204" pitchFamily="34" charset="0"/>
                <a:cs typeface="Calibri" panose="020F0502020204030204" pitchFamily="34" charset="0"/>
              </a:rPr>
              <a:t>o</a:t>
            </a:r>
            <a:r>
              <a:rPr lang="hr-HR" b="1" kern="100" dirty="0">
                <a:ea typeface="Calibri" panose="020F0502020204030204" pitchFamily="34" charset="0"/>
                <a:cs typeface="Calibri" panose="020F0502020204030204" pitchFamily="34" charset="0"/>
              </a:rPr>
              <a:t> polj</a:t>
            </a:r>
            <a:r>
              <a:rPr lang="en-US" b="1" kern="100" dirty="0">
                <a:ea typeface="Calibri" panose="020F0502020204030204" pitchFamily="34" charset="0"/>
                <a:cs typeface="Calibri" panose="020F0502020204030204" pitchFamily="34" charset="0"/>
              </a:rPr>
              <a:t>e</a:t>
            </a:r>
            <a:br>
              <a:rPr lang="hr-HR" b="1" kern="100" dirty="0">
                <a:ea typeface="Calibri" panose="020F0502020204030204" pitchFamily="34" charset="0"/>
                <a:cs typeface="Calibri" panose="020F0502020204030204" pitchFamily="34" charset="0"/>
              </a:rPr>
            </a:br>
            <a:r>
              <a:rPr lang="hr-HR" sz="1800" b="1" kern="100" dirty="0">
                <a:solidFill>
                  <a:schemeClr val="tx1"/>
                </a:solidFill>
                <a:effectLst/>
                <a:latin typeface="+mn-lt"/>
                <a:ea typeface="Calibri" panose="020F0502020204030204" pitchFamily="34" charset="0"/>
                <a:cs typeface="Calibri" panose="020F0502020204030204" pitchFamily="34" charset="0"/>
              </a:rPr>
              <a:t>s nevažećom koncesijom </a:t>
            </a:r>
            <a:endParaRPr lang="hr-HR" sz="12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A27628AD-3F8B-D138-4501-AE3C43B490CA}"/>
              </a:ext>
            </a:extLst>
          </p:cNvPr>
          <p:cNvGrpSpPr/>
          <p:nvPr/>
        </p:nvGrpSpPr>
        <p:grpSpPr>
          <a:xfrm>
            <a:off x="-19147" y="0"/>
            <a:ext cx="12211147" cy="6861862"/>
            <a:chOff x="-19147" y="0"/>
            <a:chExt cx="12211147" cy="6861862"/>
          </a:xfrm>
        </p:grpSpPr>
        <p:sp>
          <p:nvSpPr>
            <p:cNvPr id="3" name="Rectangle 2">
              <a:extLst>
                <a:ext uri="{FF2B5EF4-FFF2-40B4-BE49-F238E27FC236}">
                  <a16:creationId xmlns:a16="http://schemas.microsoft.com/office/drawing/2014/main" id="{898CC0F2-C1B3-32E2-1C59-85E24F8AE990}"/>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extBox 3">
              <a:extLst>
                <a:ext uri="{FF2B5EF4-FFF2-40B4-BE49-F238E27FC236}">
                  <a16:creationId xmlns:a16="http://schemas.microsoft.com/office/drawing/2014/main" id="{E1B226C4-A07E-9A48-6D2B-337A3E9BA647}"/>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6" name="TextBox 5">
              <a:extLst>
                <a:ext uri="{FF2B5EF4-FFF2-40B4-BE49-F238E27FC236}">
                  <a16:creationId xmlns:a16="http://schemas.microsoft.com/office/drawing/2014/main" id="{A929BA65-5723-9BE1-1515-AF075AB5B34B}"/>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0AC675E3-2F47-4EEC-F9DD-3B14188642B6}"/>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5273F1BD-7E66-DC6E-1E5F-AA218633FB50}"/>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6A3A04E4-588E-A900-9E6C-98578D509BBF}"/>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09DD04B7-570E-0E3E-EDBF-942DB199B9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
        <p:nvSpPr>
          <p:cNvPr id="27" name="TextBox 26">
            <a:extLst>
              <a:ext uri="{FF2B5EF4-FFF2-40B4-BE49-F238E27FC236}">
                <a16:creationId xmlns:a16="http://schemas.microsoft.com/office/drawing/2014/main" id="{C472AE97-F824-8C36-4473-E94653A5B26D}"/>
              </a:ext>
            </a:extLst>
          </p:cNvPr>
          <p:cNvSpPr txBox="1"/>
          <p:nvPr/>
        </p:nvSpPr>
        <p:spPr>
          <a:xfrm>
            <a:off x="511850" y="2309423"/>
            <a:ext cx="5110262" cy="923330"/>
          </a:xfrm>
          <a:prstGeom prst="rect">
            <a:avLst/>
          </a:prstGeom>
          <a:noFill/>
        </p:spPr>
        <p:txBody>
          <a:bodyPr wrap="square">
            <a:spAutoFit/>
          </a:bodyPr>
          <a:lstStyle/>
          <a:p>
            <a:r>
              <a:rPr lang="hr-HR" sz="1800" dirty="0">
                <a:solidFill>
                  <a:schemeClr val="tx1"/>
                </a:solidFill>
                <a:effectLst/>
                <a:latin typeface="+mn-lt"/>
                <a:ea typeface="Calibri" panose="020F0502020204030204" pitchFamily="34" charset="0"/>
                <a:cs typeface="Times New Roman" panose="02020603050405020304" pitchFamily="18" charset="0"/>
              </a:rPr>
              <a:t>Morske solane definirane su kao pomorsko dobro prema Zakonu o pomorskom dobru i morskim lukama</a:t>
            </a:r>
            <a:r>
              <a:rPr lang="en-US" sz="1800" dirty="0">
                <a:solidFill>
                  <a:schemeClr val="tx1"/>
                </a:solidFill>
                <a:effectLst/>
                <a:latin typeface="+mn-lt"/>
                <a:ea typeface="Calibri" panose="020F0502020204030204" pitchFamily="34" charset="0"/>
                <a:cs typeface="Times New Roman" panose="02020603050405020304" pitchFamily="18" charset="0"/>
              </a:rPr>
              <a:t> (NN 83/23)</a:t>
            </a:r>
            <a:r>
              <a:rPr lang="hr-HR" sz="1800" dirty="0">
                <a:effectLst/>
                <a:latin typeface="+mn-lt"/>
                <a:ea typeface="Calibri" panose="020F0502020204030204" pitchFamily="34" charset="0"/>
                <a:cs typeface="Times New Roman" panose="02020603050405020304" pitchFamily="18" charset="0"/>
              </a:rPr>
              <a:t>. </a:t>
            </a:r>
            <a:endParaRPr lang="hr-HR" dirty="0"/>
          </a:p>
        </p:txBody>
      </p:sp>
    </p:spTree>
    <p:extLst>
      <p:ext uri="{BB962C8B-B14F-4D97-AF65-F5344CB8AC3E}">
        <p14:creationId xmlns:p14="http://schemas.microsoft.com/office/powerpoint/2010/main" val="243498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AB0AD-599E-C80D-D1FA-6C7A40B2AB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15A3B16-46C1-385B-7EDD-65B596662DAC}"/>
              </a:ext>
            </a:extLst>
          </p:cNvPr>
          <p:cNvSpPr/>
          <p:nvPr/>
        </p:nvSpPr>
        <p:spPr>
          <a:xfrm>
            <a:off x="570906" y="946719"/>
            <a:ext cx="11073133" cy="519514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dirty="0"/>
          </a:p>
        </p:txBody>
      </p:sp>
      <p:pic>
        <p:nvPicPr>
          <p:cNvPr id="3" name="Picture 2">
            <a:extLst>
              <a:ext uri="{FF2B5EF4-FFF2-40B4-BE49-F238E27FC236}">
                <a16:creationId xmlns:a16="http://schemas.microsoft.com/office/drawing/2014/main" id="{D0572B7D-741B-A176-C08F-0943D85F68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8281" y="1112013"/>
            <a:ext cx="4252500" cy="4860000"/>
          </a:xfrm>
          <a:prstGeom prst="rect">
            <a:avLst/>
          </a:prstGeom>
          <a:ln w="3175">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6B15F65-EF53-15FF-9F31-EEF9441E50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1733" y="1112013"/>
            <a:ext cx="4101986" cy="4860000"/>
          </a:xfrm>
          <a:prstGeom prst="rect">
            <a:avLst/>
          </a:prstGeom>
          <a:ln w="3175">
            <a:solidFill>
              <a:schemeClr val="tx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1A8391E0-2E5E-8C58-18B2-69824CA9C597}"/>
              </a:ext>
            </a:extLst>
          </p:cNvPr>
          <p:cNvSpPr/>
          <p:nvPr/>
        </p:nvSpPr>
        <p:spPr>
          <a:xfrm>
            <a:off x="9980148" y="5666452"/>
            <a:ext cx="1123950" cy="4263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1" name="TextBox 20">
            <a:extLst>
              <a:ext uri="{FF2B5EF4-FFF2-40B4-BE49-F238E27FC236}">
                <a16:creationId xmlns:a16="http://schemas.microsoft.com/office/drawing/2014/main" id="{DB9AE144-21C4-C3D4-687B-1804B02EAFD0}"/>
              </a:ext>
            </a:extLst>
          </p:cNvPr>
          <p:cNvSpPr txBox="1"/>
          <p:nvPr/>
        </p:nvSpPr>
        <p:spPr>
          <a:xfrm>
            <a:off x="482978" y="489786"/>
            <a:ext cx="11302238" cy="523220"/>
          </a:xfrm>
          <a:prstGeom prst="rect">
            <a:avLst/>
          </a:prstGeom>
          <a:noFill/>
        </p:spPr>
        <p:txBody>
          <a:bodyPr wrap="square" rtlCol="0">
            <a:spAutoFit/>
          </a:bodyPr>
          <a:lstStyle/>
          <a:p>
            <a:r>
              <a:rPr lang="en-US" sz="2800" b="1" dirty="0"/>
              <a:t>SOLANA JE POMORSKO DOBRO</a:t>
            </a:r>
            <a:endParaRPr lang="hr-HR" sz="2800" b="1" dirty="0"/>
          </a:p>
        </p:txBody>
      </p:sp>
      <p:grpSp>
        <p:nvGrpSpPr>
          <p:cNvPr id="4" name="Group 3">
            <a:extLst>
              <a:ext uri="{FF2B5EF4-FFF2-40B4-BE49-F238E27FC236}">
                <a16:creationId xmlns:a16="http://schemas.microsoft.com/office/drawing/2014/main" id="{6A69830D-419A-656B-E3A6-AEEF6AAFC50E}"/>
              </a:ext>
            </a:extLst>
          </p:cNvPr>
          <p:cNvGrpSpPr/>
          <p:nvPr/>
        </p:nvGrpSpPr>
        <p:grpSpPr>
          <a:xfrm>
            <a:off x="-19147" y="0"/>
            <a:ext cx="12211147" cy="6861862"/>
            <a:chOff x="-19147" y="0"/>
            <a:chExt cx="12211147" cy="6861862"/>
          </a:xfrm>
        </p:grpSpPr>
        <p:sp>
          <p:nvSpPr>
            <p:cNvPr id="5" name="Rectangle 4">
              <a:extLst>
                <a:ext uri="{FF2B5EF4-FFF2-40B4-BE49-F238E27FC236}">
                  <a16:creationId xmlns:a16="http://schemas.microsoft.com/office/drawing/2014/main" id="{21F4B3B8-5BDA-4C88-F052-E848865C5347}"/>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TextBox 5">
              <a:extLst>
                <a:ext uri="{FF2B5EF4-FFF2-40B4-BE49-F238E27FC236}">
                  <a16:creationId xmlns:a16="http://schemas.microsoft.com/office/drawing/2014/main" id="{09AAA290-B430-96BB-6134-33D773B7E3B9}"/>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2" name="TextBox 21">
              <a:extLst>
                <a:ext uri="{FF2B5EF4-FFF2-40B4-BE49-F238E27FC236}">
                  <a16:creationId xmlns:a16="http://schemas.microsoft.com/office/drawing/2014/main" id="{678515CC-777F-33EA-98A2-358D6CAABD36}"/>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3" name="Rectangle 22">
              <a:extLst>
                <a:ext uri="{FF2B5EF4-FFF2-40B4-BE49-F238E27FC236}">
                  <a16:creationId xmlns:a16="http://schemas.microsoft.com/office/drawing/2014/main" id="{ED3A254D-2308-55BB-6522-2C7C3E2A8545}"/>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4" name="Rectangle 23">
              <a:extLst>
                <a:ext uri="{FF2B5EF4-FFF2-40B4-BE49-F238E27FC236}">
                  <a16:creationId xmlns:a16="http://schemas.microsoft.com/office/drawing/2014/main" id="{5FA180F4-0959-D3BD-E016-C7779E99997C}"/>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5" name="Picture 24">
              <a:extLst>
                <a:ext uri="{FF2B5EF4-FFF2-40B4-BE49-F238E27FC236}">
                  <a16:creationId xmlns:a16="http://schemas.microsoft.com/office/drawing/2014/main" id="{AD3FAF4C-1E1D-6F15-AC74-1CC9F1AFAD31}"/>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6" name="Picture 25">
              <a:extLst>
                <a:ext uri="{FF2B5EF4-FFF2-40B4-BE49-F238E27FC236}">
                  <a16:creationId xmlns:a16="http://schemas.microsoft.com/office/drawing/2014/main" id="{B26CB1B3-7861-3774-02BA-40198F17BF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456394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3EB0AD-A2AF-41F9-1168-622B54904E63}"/>
              </a:ext>
            </a:extLst>
          </p:cNvPr>
          <p:cNvSpPr txBox="1"/>
          <p:nvPr/>
        </p:nvSpPr>
        <p:spPr>
          <a:xfrm>
            <a:off x="468546" y="494673"/>
            <a:ext cx="7932717" cy="523220"/>
          </a:xfrm>
          <a:prstGeom prst="rect">
            <a:avLst/>
          </a:prstGeom>
          <a:noFill/>
        </p:spPr>
        <p:txBody>
          <a:bodyPr wrap="square" rtlCol="0">
            <a:spAutoFit/>
          </a:bodyPr>
          <a:lstStyle/>
          <a:p>
            <a:r>
              <a:rPr lang="en-US" sz="2800" b="1" dirty="0"/>
              <a:t>WHC – TENTATIVE LIST</a:t>
            </a:r>
            <a:r>
              <a:rPr lang="hr-HR" sz="2800" b="1" dirty="0"/>
              <a:t>, </a:t>
            </a:r>
            <a:r>
              <a:rPr lang="en-US" sz="2800" b="1" dirty="0"/>
              <a:t>2005.</a:t>
            </a:r>
          </a:p>
        </p:txBody>
      </p:sp>
      <p:pic>
        <p:nvPicPr>
          <p:cNvPr id="10" name="Picture 9">
            <a:extLst>
              <a:ext uri="{FF2B5EF4-FFF2-40B4-BE49-F238E27FC236}">
                <a16:creationId xmlns:a16="http://schemas.microsoft.com/office/drawing/2014/main" id="{040BE97E-58CA-1D2C-00A3-0D30C5660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8775" y="1783312"/>
            <a:ext cx="6076853" cy="4321115"/>
          </a:xfrm>
          <a:prstGeom prst="rect">
            <a:avLst/>
          </a:prstGeom>
          <a:ln w="3175">
            <a:solidFill>
              <a:schemeClr val="tx1"/>
            </a:solid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8EC2E07-E0AB-52D8-AF55-1574961A4CE5}"/>
              </a:ext>
            </a:extLst>
          </p:cNvPr>
          <p:cNvSpPr txBox="1"/>
          <p:nvPr/>
        </p:nvSpPr>
        <p:spPr>
          <a:xfrm>
            <a:off x="466608" y="1034673"/>
            <a:ext cx="4909737" cy="923330"/>
          </a:xfrm>
          <a:prstGeom prst="rect">
            <a:avLst/>
          </a:prstGeom>
          <a:noFill/>
        </p:spPr>
        <p:txBody>
          <a:bodyPr wrap="square">
            <a:spAutoFit/>
          </a:bodyPr>
          <a:lstStyle/>
          <a:p>
            <a:pPr>
              <a:spcAft>
                <a:spcPts val="800"/>
              </a:spcAft>
              <a:buSzPts val="1000"/>
              <a:tabLst>
                <a:tab pos="457200" algn="l"/>
              </a:tabLst>
            </a:pPr>
            <a:r>
              <a:rPr lang="hr-HR" b="1" dirty="0"/>
              <a:t>Povijesno-urbanistička cjelina Stona s Malim Stonom, spojnim zidinama, prirodnim rezervatom Malostonski zaljev, Stonskim poljem i solanama</a:t>
            </a:r>
          </a:p>
        </p:txBody>
      </p:sp>
      <p:grpSp>
        <p:nvGrpSpPr>
          <p:cNvPr id="15" name="Group 14">
            <a:extLst>
              <a:ext uri="{FF2B5EF4-FFF2-40B4-BE49-F238E27FC236}">
                <a16:creationId xmlns:a16="http://schemas.microsoft.com/office/drawing/2014/main" id="{90C8123E-7413-281D-0F3B-3EB08CF656AF}"/>
              </a:ext>
            </a:extLst>
          </p:cNvPr>
          <p:cNvGrpSpPr/>
          <p:nvPr/>
        </p:nvGrpSpPr>
        <p:grpSpPr>
          <a:xfrm>
            <a:off x="-19147" y="0"/>
            <a:ext cx="12211147" cy="6861862"/>
            <a:chOff x="-19147" y="0"/>
            <a:chExt cx="12211147" cy="6861862"/>
          </a:xfrm>
        </p:grpSpPr>
        <p:sp>
          <p:nvSpPr>
            <p:cNvPr id="18" name="Rectangle 17"/>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TextBox 5">
              <a:extLst>
                <a:ext uri="{FF2B5EF4-FFF2-40B4-BE49-F238E27FC236}">
                  <a16:creationId xmlns:a16="http://schemas.microsoft.com/office/drawing/2014/main" id="{9A0839DD-5062-2148-20CF-DAF6F0ECDF73}"/>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13" name="TextBox 12">
              <a:extLst>
                <a:ext uri="{FF2B5EF4-FFF2-40B4-BE49-F238E27FC236}">
                  <a16:creationId xmlns:a16="http://schemas.microsoft.com/office/drawing/2014/main" id="{D4752BE5-4941-97F9-EFF9-361BFB4F87CB}"/>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 name="Rectangle 1"/>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4" name="Rectangle 13"/>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16" name="Picture 15">
              <a:extLst>
                <a:ext uri="{FF2B5EF4-FFF2-40B4-BE49-F238E27FC236}">
                  <a16:creationId xmlns:a16="http://schemas.microsoft.com/office/drawing/2014/main" id="{64AD97E3-EE9F-00C8-FBFA-D8D9C1647B64}"/>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19" name="Picture 18">
              <a:extLst>
                <a:ext uri="{FF2B5EF4-FFF2-40B4-BE49-F238E27FC236}">
                  <a16:creationId xmlns:a16="http://schemas.microsoft.com/office/drawing/2014/main" id="{B19C689B-9B65-830E-8353-F7389184A3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
        <p:nvSpPr>
          <p:cNvPr id="9" name="TextBox 8">
            <a:extLst>
              <a:ext uri="{FF2B5EF4-FFF2-40B4-BE49-F238E27FC236}">
                <a16:creationId xmlns:a16="http://schemas.microsoft.com/office/drawing/2014/main" id="{B0D9514C-8FC9-AF1A-6698-713D8A6A0076}"/>
              </a:ext>
            </a:extLst>
          </p:cNvPr>
          <p:cNvSpPr txBox="1"/>
          <p:nvPr/>
        </p:nvSpPr>
        <p:spPr>
          <a:xfrm>
            <a:off x="466608" y="4627100"/>
            <a:ext cx="5061087" cy="1508105"/>
          </a:xfrm>
          <a:prstGeom prst="rect">
            <a:avLst/>
          </a:prstGeom>
          <a:noFill/>
        </p:spPr>
        <p:txBody>
          <a:bodyPr wrap="square">
            <a:spAutoFit/>
          </a:bodyPr>
          <a:lstStyle/>
          <a:p>
            <a:pPr marL="342900" lvl="0" indent="-342900">
              <a:lnSpc>
                <a:spcPct val="100000"/>
              </a:lnSpc>
              <a:spcAft>
                <a:spcPts val="800"/>
              </a:spcAft>
              <a:buSzPts val="1000"/>
              <a:buFont typeface="Symbol" panose="05050102010706020507" pitchFamily="18" charset="2"/>
              <a:buChar char=""/>
              <a:tabLst>
                <a:tab pos="457200" algn="l"/>
              </a:tabLst>
            </a:pPr>
            <a:r>
              <a:rPr lang="hr-HR" sz="1800" kern="100" dirty="0">
                <a:solidFill>
                  <a:schemeClr val="tx1"/>
                </a:solidFill>
                <a:effectLst/>
                <a:ea typeface="Calibri" panose="020F0502020204030204" pitchFamily="34" charset="0"/>
                <a:cs typeface="Calibri" panose="020F0502020204030204" pitchFamily="34" charset="0"/>
              </a:rPr>
              <a:t>(i) Remek-djelo </a:t>
            </a:r>
            <a:endParaRPr lang="en-US" sz="1800" kern="100" dirty="0">
              <a:solidFill>
                <a:schemeClr val="tx1"/>
              </a:solidFill>
              <a:effectLst/>
              <a:ea typeface="Calibri" panose="020F0502020204030204" pitchFamily="34" charset="0"/>
              <a:cs typeface="Calibri" panose="020F0502020204030204" pitchFamily="34" charset="0"/>
            </a:endParaRPr>
          </a:p>
          <a:p>
            <a:pPr marL="342900" lvl="0" indent="-342900">
              <a:lnSpc>
                <a:spcPct val="100000"/>
              </a:lnSpc>
              <a:spcAft>
                <a:spcPts val="800"/>
              </a:spcAft>
              <a:buSzPts val="1000"/>
              <a:buFont typeface="Symbol" panose="05050102010706020507" pitchFamily="18" charset="2"/>
              <a:buChar char=""/>
              <a:tabLst>
                <a:tab pos="457200" algn="l"/>
              </a:tabLst>
            </a:pPr>
            <a:r>
              <a:rPr lang="hr-HR" sz="1800" kern="100" dirty="0">
                <a:solidFill>
                  <a:schemeClr val="tx1"/>
                </a:solidFill>
                <a:effectLst/>
                <a:ea typeface="Calibri" panose="020F0502020204030204" pitchFamily="34" charset="0"/>
                <a:cs typeface="Calibri" panose="020F0502020204030204" pitchFamily="34" charset="0"/>
              </a:rPr>
              <a:t>(iii) Jedinstveno svjedočanstvo </a:t>
            </a:r>
            <a:endParaRPr lang="en-US" sz="1800" kern="100" dirty="0">
              <a:solidFill>
                <a:schemeClr val="tx1"/>
              </a:solidFill>
              <a:effectLst/>
              <a:ea typeface="Calibri" panose="020F0502020204030204" pitchFamily="34" charset="0"/>
              <a:cs typeface="Calibri" panose="020F0502020204030204" pitchFamily="34" charset="0"/>
            </a:endParaRPr>
          </a:p>
          <a:p>
            <a:pPr marL="342900" lvl="0" indent="-342900">
              <a:lnSpc>
                <a:spcPct val="100000"/>
              </a:lnSpc>
              <a:spcAft>
                <a:spcPts val="800"/>
              </a:spcAft>
              <a:buSzPts val="1000"/>
              <a:buFont typeface="Symbol" panose="05050102010706020507" pitchFamily="18" charset="2"/>
              <a:buChar char=""/>
              <a:tabLst>
                <a:tab pos="457200" algn="l"/>
              </a:tabLst>
            </a:pPr>
            <a:r>
              <a:rPr lang="hr-HR" sz="1800" kern="100" dirty="0">
                <a:solidFill>
                  <a:schemeClr val="tx1"/>
                </a:solidFill>
                <a:effectLst/>
                <a:ea typeface="Calibri" panose="020F0502020204030204" pitchFamily="34" charset="0"/>
                <a:cs typeface="Calibri" panose="020F0502020204030204" pitchFamily="34" charset="0"/>
              </a:rPr>
              <a:t>(iv) Izvanredan primjer gradnje </a:t>
            </a:r>
            <a:endParaRPr lang="en-US" sz="1800" kern="100" dirty="0">
              <a:solidFill>
                <a:schemeClr val="tx1"/>
              </a:solidFill>
              <a:effectLst/>
              <a:ea typeface="Calibri" panose="020F0502020204030204" pitchFamily="34" charset="0"/>
              <a:cs typeface="Calibri" panose="020F0502020204030204" pitchFamily="34" charset="0"/>
            </a:endParaRPr>
          </a:p>
          <a:p>
            <a:pPr marL="342900" lvl="0" indent="-342900">
              <a:lnSpc>
                <a:spcPct val="100000"/>
              </a:lnSpc>
              <a:spcAft>
                <a:spcPts val="800"/>
              </a:spcAft>
              <a:buSzPts val="1000"/>
              <a:buFont typeface="Symbol" panose="05050102010706020507" pitchFamily="18" charset="2"/>
              <a:buChar char=""/>
              <a:tabLst>
                <a:tab pos="457200" algn="l"/>
              </a:tabLst>
            </a:pPr>
            <a:r>
              <a:rPr lang="hr-HR" sz="1800" kern="100" dirty="0">
                <a:solidFill>
                  <a:schemeClr val="tx1"/>
                </a:solidFill>
                <a:effectLst/>
                <a:ea typeface="Calibri" panose="020F0502020204030204" pitchFamily="34" charset="0"/>
                <a:cs typeface="Calibri" panose="020F0502020204030204" pitchFamily="34" charset="0"/>
              </a:rPr>
              <a:t>(v) Tradicionalno naselje</a:t>
            </a:r>
            <a:endParaRPr lang="hr-H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498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A266F-1493-B0F4-D5F4-95E4BB14E385}"/>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BECB0136-AE36-09D1-ABD1-22E1919CFC93}"/>
              </a:ext>
            </a:extLst>
          </p:cNvPr>
          <p:cNvPicPr>
            <a:picLocks noChangeAspect="1"/>
          </p:cNvPicPr>
          <p:nvPr/>
        </p:nvPicPr>
        <p:blipFill>
          <a:blip r:embed="rId3"/>
          <a:srcRect b="38460"/>
          <a:stretch>
            <a:fillRect/>
          </a:stretch>
        </p:blipFill>
        <p:spPr>
          <a:xfrm>
            <a:off x="584509" y="958066"/>
            <a:ext cx="11076973" cy="3834413"/>
          </a:xfrm>
          <a:prstGeom prst="rect">
            <a:avLst/>
          </a:prstGeom>
          <a:ln w="3175">
            <a:solidFill>
              <a:schemeClr val="tx1"/>
            </a:solid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0BAC4030-32C9-2355-AA36-698A7DE1D5EA}"/>
              </a:ext>
            </a:extLst>
          </p:cNvPr>
          <p:cNvSpPr txBox="1"/>
          <p:nvPr/>
        </p:nvSpPr>
        <p:spPr>
          <a:xfrm>
            <a:off x="478439" y="515475"/>
            <a:ext cx="9114804" cy="523220"/>
          </a:xfrm>
          <a:prstGeom prst="rect">
            <a:avLst/>
          </a:prstGeom>
          <a:noFill/>
        </p:spPr>
        <p:txBody>
          <a:bodyPr wrap="square" rtlCol="0">
            <a:spAutoFit/>
          </a:bodyPr>
          <a:lstStyle/>
          <a:p>
            <a:r>
              <a:rPr lang="en-US" sz="2800" b="1" dirty="0" err="1"/>
              <a:t>ZAKLJUČNA</a:t>
            </a:r>
            <a:r>
              <a:rPr lang="en-US" sz="2800" b="1" dirty="0"/>
              <a:t> </a:t>
            </a:r>
            <a:r>
              <a:rPr lang="en-US" sz="2800" b="1" dirty="0" err="1"/>
              <a:t>RAZMATRANJ</a:t>
            </a:r>
            <a:r>
              <a:rPr lang="hr-HR" sz="2800" b="1" dirty="0"/>
              <a:t>A</a:t>
            </a:r>
            <a:endParaRPr lang="en-US" sz="2800" b="1" dirty="0"/>
          </a:p>
        </p:txBody>
      </p:sp>
      <p:sp>
        <p:nvSpPr>
          <p:cNvPr id="17" name="Rectangle 16"/>
          <p:cNvSpPr/>
          <p:nvPr/>
        </p:nvSpPr>
        <p:spPr>
          <a:xfrm>
            <a:off x="564675" y="4773947"/>
            <a:ext cx="11096808" cy="1477328"/>
          </a:xfrm>
          <a:prstGeom prst="rect">
            <a:avLst/>
          </a:prstGeom>
        </p:spPr>
        <p:txBody>
          <a:bodyPr wrap="square">
            <a:spAutoFit/>
          </a:bodyPr>
          <a:lstStyle/>
          <a:p>
            <a:r>
              <a:rPr lang="hr-HR" b="1" dirty="0"/>
              <a:t>Važno je</a:t>
            </a:r>
          </a:p>
          <a:p>
            <a:pPr marL="285750" lvl="0" indent="-285750">
              <a:buFont typeface="Arial" panose="020B0604020202020204" pitchFamily="34" charset="0"/>
              <a:buChar char="•"/>
            </a:pPr>
            <a:r>
              <a:rPr lang="hr-HR" b="1" dirty="0"/>
              <a:t>upisati povijesni urbani krajolik Stona na listu svjetske baštine</a:t>
            </a:r>
          </a:p>
          <a:p>
            <a:pPr marL="285750" lvl="0" indent="-285750">
              <a:buFont typeface="Arial" panose="020B0604020202020204" pitchFamily="34" charset="0"/>
              <a:buChar char="•"/>
            </a:pPr>
            <a:r>
              <a:rPr lang="hr-HR" b="1" dirty="0"/>
              <a:t>proširiti zaštitu Stona i Malog Stona </a:t>
            </a:r>
          </a:p>
          <a:p>
            <a:pPr marL="285750" lvl="0" indent="-285750">
              <a:buFont typeface="Arial" panose="020B0604020202020204" pitchFamily="34" charset="0"/>
              <a:buChar char="•"/>
            </a:pPr>
            <a:r>
              <a:rPr lang="hr-HR" b="1" dirty="0"/>
              <a:t>zaštiti solanu kao pojedinačno dobro</a:t>
            </a:r>
          </a:p>
          <a:p>
            <a:pPr marL="285750" lvl="0" indent="-285750">
              <a:buFont typeface="Arial" panose="020B0604020202020204" pitchFamily="34" charset="0"/>
              <a:buChar char="•"/>
            </a:pPr>
            <a:r>
              <a:rPr lang="hr-HR" b="1" dirty="0"/>
              <a:t>izraditi konzervatorsko-krajobrazne elaborate, program te idejno rješenje za rekonstrukciju i revitalizaciju solane</a:t>
            </a:r>
          </a:p>
        </p:txBody>
      </p:sp>
      <p:grpSp>
        <p:nvGrpSpPr>
          <p:cNvPr id="18" name="Group 17">
            <a:extLst>
              <a:ext uri="{FF2B5EF4-FFF2-40B4-BE49-F238E27FC236}">
                <a16:creationId xmlns:a16="http://schemas.microsoft.com/office/drawing/2014/main" id="{D7CC17BC-FD02-5C6C-0FC1-4C8186C514BA}"/>
              </a:ext>
            </a:extLst>
          </p:cNvPr>
          <p:cNvGrpSpPr/>
          <p:nvPr/>
        </p:nvGrpSpPr>
        <p:grpSpPr>
          <a:xfrm>
            <a:off x="-19147" y="0"/>
            <a:ext cx="12211147" cy="6861862"/>
            <a:chOff x="-19147" y="0"/>
            <a:chExt cx="12211147" cy="6861862"/>
          </a:xfrm>
        </p:grpSpPr>
        <p:sp>
          <p:nvSpPr>
            <p:cNvPr id="19" name="Rectangle 18">
              <a:extLst>
                <a:ext uri="{FF2B5EF4-FFF2-40B4-BE49-F238E27FC236}">
                  <a16:creationId xmlns:a16="http://schemas.microsoft.com/office/drawing/2014/main" id="{75EF5B3C-DF06-1423-7BE0-C11EAAE7C8FA}"/>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0" name="TextBox 19">
              <a:extLst>
                <a:ext uri="{FF2B5EF4-FFF2-40B4-BE49-F238E27FC236}">
                  <a16:creationId xmlns:a16="http://schemas.microsoft.com/office/drawing/2014/main" id="{D8163D75-9690-E3F4-BD66-013E191365CA}"/>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1" name="TextBox 20">
              <a:extLst>
                <a:ext uri="{FF2B5EF4-FFF2-40B4-BE49-F238E27FC236}">
                  <a16:creationId xmlns:a16="http://schemas.microsoft.com/office/drawing/2014/main" id="{179CF45F-C36B-DC50-8FCD-50FAD4DA1DFD}"/>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8FC4A5C5-3CF7-B781-0F52-CDDF38D7DD85}"/>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BBF8B049-1E42-A63A-3FA3-E98A817D3121}"/>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0D4FFC65-C4B2-F005-7347-A576C92D8CEC}"/>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ADE7677B-8EC7-A0B4-9864-44C7329B6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957010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9F032-C682-3126-B5BC-40F5F3B68945}"/>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756623F6-3197-B26C-7965-47353D76E2B9}"/>
              </a:ext>
            </a:extLst>
          </p:cNvPr>
          <p:cNvPicPr>
            <a:picLocks noChangeAspect="1"/>
          </p:cNvPicPr>
          <p:nvPr/>
        </p:nvPicPr>
        <p:blipFill>
          <a:blip r:embed="rId3">
            <a:extLst>
              <a:ext uri="{28A0092B-C50C-407E-A947-70E740481C1C}">
                <a14:useLocalDpi xmlns:a14="http://schemas.microsoft.com/office/drawing/2010/main" val="0"/>
              </a:ext>
            </a:extLst>
          </a:blip>
          <a:srcRect t="6562"/>
          <a:stretch>
            <a:fillRect/>
          </a:stretch>
        </p:blipFill>
        <p:spPr>
          <a:xfrm>
            <a:off x="-5112" y="946718"/>
            <a:ext cx="12192000" cy="5204427"/>
          </a:xfrm>
          <a:prstGeom prst="rect">
            <a:avLst/>
          </a:prstGeom>
          <a:ln w="3175">
            <a:solidFill>
              <a:schemeClr val="tx1"/>
            </a:solidFill>
          </a:ln>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98E57DE4-3C20-17B3-3F93-19FC4154FD9C}"/>
              </a:ext>
            </a:extLst>
          </p:cNvPr>
          <p:cNvSpPr txBox="1"/>
          <p:nvPr/>
        </p:nvSpPr>
        <p:spPr>
          <a:xfrm>
            <a:off x="466608" y="497581"/>
            <a:ext cx="9114804" cy="523220"/>
          </a:xfrm>
          <a:prstGeom prst="rect">
            <a:avLst/>
          </a:prstGeom>
          <a:noFill/>
        </p:spPr>
        <p:txBody>
          <a:bodyPr wrap="square" rtlCol="0">
            <a:spAutoFit/>
          </a:bodyPr>
          <a:lstStyle/>
          <a:p>
            <a:r>
              <a:rPr lang="en-US" sz="2800" b="1" dirty="0" err="1"/>
              <a:t>ZAKLJUČNA</a:t>
            </a:r>
            <a:r>
              <a:rPr lang="en-US" sz="2800" b="1" dirty="0"/>
              <a:t> </a:t>
            </a:r>
            <a:r>
              <a:rPr lang="en-US" sz="2800" b="1" dirty="0" err="1"/>
              <a:t>RAZMATRANJ</a:t>
            </a:r>
            <a:r>
              <a:rPr lang="hr-HR" sz="2800" b="1" dirty="0"/>
              <a:t>A</a:t>
            </a:r>
            <a:endParaRPr lang="en-US" sz="2800" b="1" dirty="0"/>
          </a:p>
        </p:txBody>
      </p:sp>
      <p:sp>
        <p:nvSpPr>
          <p:cNvPr id="17" name="TextBox 16">
            <a:extLst>
              <a:ext uri="{FF2B5EF4-FFF2-40B4-BE49-F238E27FC236}">
                <a16:creationId xmlns:a16="http://schemas.microsoft.com/office/drawing/2014/main" id="{BCD4E4E8-0EDA-ACA3-6C11-26DC012AA47F}"/>
              </a:ext>
            </a:extLst>
          </p:cNvPr>
          <p:cNvSpPr txBox="1"/>
          <p:nvPr/>
        </p:nvSpPr>
        <p:spPr>
          <a:xfrm>
            <a:off x="451987" y="6118638"/>
            <a:ext cx="11006821" cy="369332"/>
          </a:xfrm>
          <a:prstGeom prst="rect">
            <a:avLst/>
          </a:prstGeom>
          <a:noFill/>
        </p:spPr>
        <p:txBody>
          <a:bodyPr wrap="square">
            <a:spAutoFit/>
          </a:bodyPr>
          <a:lstStyle/>
          <a:p>
            <a:pPr algn="ctr"/>
            <a:r>
              <a:rPr lang="en-US" b="1" dirty="0" err="1"/>
              <a:t>Kulturno-povijesna</a:t>
            </a:r>
            <a:r>
              <a:rPr lang="en-US" b="1" dirty="0"/>
              <a:t> </a:t>
            </a:r>
            <a:r>
              <a:rPr lang="en-US" b="1" dirty="0" err="1"/>
              <a:t>cjelina</a:t>
            </a:r>
            <a:r>
              <a:rPr lang="en-US" b="1" dirty="0"/>
              <a:t> </a:t>
            </a:r>
            <a:r>
              <a:rPr lang="en-US" b="1" dirty="0" err="1"/>
              <a:t>nije</a:t>
            </a:r>
            <a:r>
              <a:rPr lang="en-US" b="1" dirty="0"/>
              <a:t> </a:t>
            </a:r>
            <a:r>
              <a:rPr lang="en-US" b="1" dirty="0" err="1"/>
              <a:t>statično</a:t>
            </a:r>
            <a:r>
              <a:rPr lang="en-US" b="1" dirty="0"/>
              <a:t> </a:t>
            </a:r>
            <a:r>
              <a:rPr lang="en-US" b="1" dirty="0" err="1"/>
              <a:t>kulturno</a:t>
            </a:r>
            <a:r>
              <a:rPr lang="en-US" b="1" dirty="0"/>
              <a:t> dobro </a:t>
            </a:r>
            <a:r>
              <a:rPr lang="en-US" b="1" dirty="0" err="1"/>
              <a:t>nego</a:t>
            </a:r>
            <a:r>
              <a:rPr lang="hr-HR" b="1" kern="1200" dirty="0">
                <a:solidFill>
                  <a:schemeClr val="tx1"/>
                </a:solidFill>
                <a:effectLst/>
                <a:latin typeface="+mn-lt"/>
                <a:ea typeface="+mn-ea"/>
                <a:cs typeface="+mn-cs"/>
              </a:rPr>
              <a:t> živi organizam koji kroz planiranje živi i dalje.</a:t>
            </a:r>
            <a:endParaRPr lang="en-US" b="1" kern="1200" dirty="0">
              <a:solidFill>
                <a:schemeClr val="tx1"/>
              </a:solidFill>
              <a:effectLst/>
              <a:latin typeface="+mn-lt"/>
              <a:ea typeface="+mn-ea"/>
              <a:cs typeface="+mn-cs"/>
            </a:endParaRPr>
          </a:p>
        </p:txBody>
      </p:sp>
      <p:sp>
        <p:nvSpPr>
          <p:cNvPr id="32" name="Rectangle 31">
            <a:extLst>
              <a:ext uri="{FF2B5EF4-FFF2-40B4-BE49-F238E27FC236}">
                <a16:creationId xmlns:a16="http://schemas.microsoft.com/office/drawing/2014/main" id="{331E34E6-7BD5-42A3-7DE6-D42EAF9BB34E}"/>
              </a:ext>
            </a:extLst>
          </p:cNvPr>
          <p:cNvSpPr/>
          <p:nvPr/>
        </p:nvSpPr>
        <p:spPr>
          <a:xfrm>
            <a:off x="5769569" y="946719"/>
            <a:ext cx="371659" cy="520442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4" name="TextBox 33">
            <a:extLst>
              <a:ext uri="{FF2B5EF4-FFF2-40B4-BE49-F238E27FC236}">
                <a16:creationId xmlns:a16="http://schemas.microsoft.com/office/drawing/2014/main" id="{2CFC9655-943D-D1BF-07F7-BF04FA656739}"/>
              </a:ext>
            </a:extLst>
          </p:cNvPr>
          <p:cNvSpPr txBox="1"/>
          <p:nvPr/>
        </p:nvSpPr>
        <p:spPr>
          <a:xfrm rot="16200000">
            <a:off x="5426300" y="1103837"/>
            <a:ext cx="1152912" cy="523220"/>
          </a:xfrm>
          <a:prstGeom prst="rect">
            <a:avLst/>
          </a:prstGeom>
          <a:noFill/>
        </p:spPr>
        <p:txBody>
          <a:bodyPr wrap="square" rtlCol="0">
            <a:spAutoFit/>
          </a:bodyPr>
          <a:lstStyle/>
          <a:p>
            <a:r>
              <a:rPr lang="en-US" sz="2800" b="1" dirty="0"/>
              <a:t>2025.</a:t>
            </a:r>
          </a:p>
        </p:txBody>
      </p:sp>
      <p:sp>
        <p:nvSpPr>
          <p:cNvPr id="36" name="TextBox 35">
            <a:extLst>
              <a:ext uri="{FF2B5EF4-FFF2-40B4-BE49-F238E27FC236}">
                <a16:creationId xmlns:a16="http://schemas.microsoft.com/office/drawing/2014/main" id="{C861A741-7DE8-7F14-B1EC-83536E874AFA}"/>
              </a:ext>
            </a:extLst>
          </p:cNvPr>
          <p:cNvSpPr txBox="1"/>
          <p:nvPr/>
        </p:nvSpPr>
        <p:spPr>
          <a:xfrm rot="5400000">
            <a:off x="5300884" y="5538077"/>
            <a:ext cx="1194894" cy="523220"/>
          </a:xfrm>
          <a:prstGeom prst="rect">
            <a:avLst/>
          </a:prstGeom>
          <a:noFill/>
        </p:spPr>
        <p:txBody>
          <a:bodyPr wrap="square" rtlCol="0">
            <a:spAutoFit/>
          </a:bodyPr>
          <a:lstStyle/>
          <a:p>
            <a:r>
              <a:rPr lang="en-US" sz="2800" b="1" dirty="0"/>
              <a:t>1968.</a:t>
            </a:r>
          </a:p>
        </p:txBody>
      </p:sp>
      <p:grpSp>
        <p:nvGrpSpPr>
          <p:cNvPr id="37" name="Group 36">
            <a:extLst>
              <a:ext uri="{FF2B5EF4-FFF2-40B4-BE49-F238E27FC236}">
                <a16:creationId xmlns:a16="http://schemas.microsoft.com/office/drawing/2014/main" id="{4446037F-418C-E379-CECA-3BB6FAF5C751}"/>
              </a:ext>
            </a:extLst>
          </p:cNvPr>
          <p:cNvGrpSpPr/>
          <p:nvPr/>
        </p:nvGrpSpPr>
        <p:grpSpPr>
          <a:xfrm>
            <a:off x="-19147" y="0"/>
            <a:ext cx="12211147" cy="6861862"/>
            <a:chOff x="-19147" y="0"/>
            <a:chExt cx="12211147" cy="6861862"/>
          </a:xfrm>
        </p:grpSpPr>
        <p:sp>
          <p:nvSpPr>
            <p:cNvPr id="38" name="Rectangle 37">
              <a:extLst>
                <a:ext uri="{FF2B5EF4-FFF2-40B4-BE49-F238E27FC236}">
                  <a16:creationId xmlns:a16="http://schemas.microsoft.com/office/drawing/2014/main" id="{74028570-BC77-3BE1-0209-68C3C41E9C58}"/>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9" name="TextBox 38">
              <a:extLst>
                <a:ext uri="{FF2B5EF4-FFF2-40B4-BE49-F238E27FC236}">
                  <a16:creationId xmlns:a16="http://schemas.microsoft.com/office/drawing/2014/main" id="{1EF595E3-C27F-88A2-4A2C-C0E99D19A2D8}"/>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40" name="TextBox 39">
              <a:extLst>
                <a:ext uri="{FF2B5EF4-FFF2-40B4-BE49-F238E27FC236}">
                  <a16:creationId xmlns:a16="http://schemas.microsoft.com/office/drawing/2014/main" id="{22A89ED9-B9F7-44C9-DC10-B3F7E7013164}"/>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41" name="Rectangle 40">
              <a:extLst>
                <a:ext uri="{FF2B5EF4-FFF2-40B4-BE49-F238E27FC236}">
                  <a16:creationId xmlns:a16="http://schemas.microsoft.com/office/drawing/2014/main" id="{B1DEBDF9-B9CD-B179-1CEB-2C8701AE09B8}"/>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2" name="Rectangle 41">
              <a:extLst>
                <a:ext uri="{FF2B5EF4-FFF2-40B4-BE49-F238E27FC236}">
                  <a16:creationId xmlns:a16="http://schemas.microsoft.com/office/drawing/2014/main" id="{4340A07A-7C27-5818-E945-16CC179EFB8D}"/>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43" name="Picture 42">
              <a:extLst>
                <a:ext uri="{FF2B5EF4-FFF2-40B4-BE49-F238E27FC236}">
                  <a16:creationId xmlns:a16="http://schemas.microsoft.com/office/drawing/2014/main" id="{1027FEB5-A9E5-A6DB-EB57-3FF5F354ADD0}"/>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44" name="Picture 43">
              <a:extLst>
                <a:ext uri="{FF2B5EF4-FFF2-40B4-BE49-F238E27FC236}">
                  <a16:creationId xmlns:a16="http://schemas.microsoft.com/office/drawing/2014/main" id="{BC758DBD-A544-C662-FD8E-64F672A8E0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4032898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44F03-F365-2034-6D06-A052AF9F6E10}"/>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D092E04E-E279-4D2C-4ACD-20C611EF1EAA}"/>
              </a:ext>
            </a:extLst>
          </p:cNvPr>
          <p:cNvSpPr txBox="1"/>
          <p:nvPr/>
        </p:nvSpPr>
        <p:spPr>
          <a:xfrm>
            <a:off x="10726276" y="6064894"/>
            <a:ext cx="1208283" cy="523220"/>
          </a:xfrm>
          <a:prstGeom prst="rect">
            <a:avLst/>
          </a:prstGeom>
          <a:noFill/>
        </p:spPr>
        <p:txBody>
          <a:bodyPr wrap="square" rtlCol="0">
            <a:spAutoFit/>
          </a:bodyPr>
          <a:lstStyle/>
          <a:p>
            <a:r>
              <a:rPr lang="en-US" sz="2800" b="1" dirty="0"/>
              <a:t>KRAJ.</a:t>
            </a:r>
          </a:p>
        </p:txBody>
      </p:sp>
      <p:pic>
        <p:nvPicPr>
          <p:cNvPr id="17" name="Picture 16">
            <a:extLst>
              <a:ext uri="{FF2B5EF4-FFF2-40B4-BE49-F238E27FC236}">
                <a16:creationId xmlns:a16="http://schemas.microsoft.com/office/drawing/2014/main" id="{5D002ED2-595C-7623-B66D-079D9EED6FAF}"/>
              </a:ext>
            </a:extLst>
          </p:cNvPr>
          <p:cNvPicPr>
            <a:picLocks noChangeAspect="1"/>
          </p:cNvPicPr>
          <p:nvPr/>
        </p:nvPicPr>
        <p:blipFill>
          <a:blip r:embed="rId3">
            <a:extLst>
              <a:ext uri="{28A0092B-C50C-407E-A947-70E740481C1C}">
                <a14:useLocalDpi xmlns:a14="http://schemas.microsoft.com/office/drawing/2010/main" val="0"/>
              </a:ext>
            </a:extLst>
          </a:blip>
          <a:srcRect t="44716" r="2475"/>
          <a:stretch>
            <a:fillRect/>
          </a:stretch>
        </p:blipFill>
        <p:spPr>
          <a:xfrm>
            <a:off x="553463" y="949146"/>
            <a:ext cx="11090576" cy="5202000"/>
          </a:xfrm>
          <a:prstGeom prst="rect">
            <a:avLst/>
          </a:prstGeom>
          <a:ln w="3175">
            <a:solidFill>
              <a:schemeClr val="tx1"/>
            </a:solidFill>
          </a:ln>
          <a:effectLst>
            <a:outerShdw blurRad="50800" dist="38100" dir="2700000" algn="tl" rotWithShape="0">
              <a:prstClr val="black">
                <a:alpha val="40000"/>
              </a:prstClr>
            </a:outerShdw>
          </a:effectLst>
        </p:spPr>
      </p:pic>
      <p:grpSp>
        <p:nvGrpSpPr>
          <p:cNvPr id="18" name="Group 17">
            <a:extLst>
              <a:ext uri="{FF2B5EF4-FFF2-40B4-BE49-F238E27FC236}">
                <a16:creationId xmlns:a16="http://schemas.microsoft.com/office/drawing/2014/main" id="{2314D8C2-D8C9-E5BD-17C2-D4E4A6735C54}"/>
              </a:ext>
            </a:extLst>
          </p:cNvPr>
          <p:cNvGrpSpPr/>
          <p:nvPr/>
        </p:nvGrpSpPr>
        <p:grpSpPr>
          <a:xfrm>
            <a:off x="-19147" y="0"/>
            <a:ext cx="12211147" cy="6861862"/>
            <a:chOff x="-19147" y="0"/>
            <a:chExt cx="12211147" cy="6861862"/>
          </a:xfrm>
        </p:grpSpPr>
        <p:sp>
          <p:nvSpPr>
            <p:cNvPr id="19" name="Rectangle 18">
              <a:extLst>
                <a:ext uri="{FF2B5EF4-FFF2-40B4-BE49-F238E27FC236}">
                  <a16:creationId xmlns:a16="http://schemas.microsoft.com/office/drawing/2014/main" id="{1C39F658-0CC8-4D98-AAE6-80AFB049A0A0}"/>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0" name="TextBox 19">
              <a:extLst>
                <a:ext uri="{FF2B5EF4-FFF2-40B4-BE49-F238E27FC236}">
                  <a16:creationId xmlns:a16="http://schemas.microsoft.com/office/drawing/2014/main" id="{EA973877-CC5B-8A99-25F0-FB8FA578F9A5}"/>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1" name="TextBox 20">
              <a:extLst>
                <a:ext uri="{FF2B5EF4-FFF2-40B4-BE49-F238E27FC236}">
                  <a16:creationId xmlns:a16="http://schemas.microsoft.com/office/drawing/2014/main" id="{37F0C569-9B82-42FA-5162-17BAA28EC4DE}"/>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0F579644-A934-A3E7-3A0B-186B97B7651B}"/>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67BD5705-1567-9617-5FF2-436522C47874}"/>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00E330D0-502C-1C3F-6784-6EA3BF241073}"/>
                </a:ext>
              </a:extLst>
            </p:cNvPr>
            <p:cNvPicPr>
              <a:picLocks noChangeAspect="1"/>
            </p:cNvPicPr>
            <p:nvPr/>
          </p:nvPicPr>
          <p:blipFill>
            <a:blip r:embed="rId4"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F84914FF-487C-BB62-2E0D-6CF89F495F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16721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DDE8-0458-B872-D4B2-22D4261EFFA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30DE3FB-A649-5726-CB3E-F70FB551B8B5}"/>
              </a:ext>
            </a:extLst>
          </p:cNvPr>
          <p:cNvSpPr txBox="1"/>
          <p:nvPr/>
        </p:nvSpPr>
        <p:spPr>
          <a:xfrm>
            <a:off x="457909" y="498021"/>
            <a:ext cx="6096982" cy="523220"/>
          </a:xfrm>
          <a:prstGeom prst="rect">
            <a:avLst/>
          </a:prstGeom>
          <a:noFill/>
        </p:spPr>
        <p:txBody>
          <a:bodyPr wrap="square">
            <a:spAutoFit/>
          </a:bodyPr>
          <a:lstStyle/>
          <a:p>
            <a:r>
              <a:rPr lang="en-US" sz="2800" b="1" dirty="0"/>
              <a:t>P</a:t>
            </a:r>
            <a:r>
              <a:rPr lang="hr-HR" sz="2800" b="1" dirty="0"/>
              <a:t>ROSTORNI PLAN ŽUPANIJE, </a:t>
            </a:r>
            <a:r>
              <a:rPr lang="en-US" sz="2800" b="1" dirty="0"/>
              <a:t>2019.</a:t>
            </a:r>
          </a:p>
        </p:txBody>
      </p:sp>
      <p:pic>
        <p:nvPicPr>
          <p:cNvPr id="22" name="Picture 21">
            <a:extLst>
              <a:ext uri="{FF2B5EF4-FFF2-40B4-BE49-F238E27FC236}">
                <a16:creationId xmlns:a16="http://schemas.microsoft.com/office/drawing/2014/main" id="{041F33CD-F318-2455-C2FB-B88AA7229FDA}"/>
              </a:ext>
            </a:extLst>
          </p:cNvPr>
          <p:cNvPicPr>
            <a:picLocks noChangeAspect="1"/>
          </p:cNvPicPr>
          <p:nvPr/>
        </p:nvPicPr>
        <p:blipFill>
          <a:blip r:embed="rId3">
            <a:extLst>
              <a:ext uri="{28A0092B-C50C-407E-A947-70E740481C1C}">
                <a14:useLocalDpi xmlns:a14="http://schemas.microsoft.com/office/drawing/2010/main" val="0"/>
              </a:ext>
            </a:extLst>
          </a:blip>
          <a:srcRect l="10223" r="29033"/>
          <a:stretch>
            <a:fillRect/>
          </a:stretch>
        </p:blipFill>
        <p:spPr>
          <a:xfrm>
            <a:off x="7140126" y="899999"/>
            <a:ext cx="4503911" cy="5204427"/>
          </a:xfrm>
          <a:prstGeom prst="rect">
            <a:avLst/>
          </a:prstGeom>
          <a:ln w="3175">
            <a:solidFill>
              <a:schemeClr val="tx1"/>
            </a:solid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7A45F401-76BC-D299-9BEE-A5CCCB55D99D}"/>
              </a:ext>
            </a:extLst>
          </p:cNvPr>
          <p:cNvSpPr txBox="1"/>
          <p:nvPr/>
        </p:nvSpPr>
        <p:spPr>
          <a:xfrm>
            <a:off x="466608" y="1171519"/>
            <a:ext cx="5369887" cy="5037276"/>
          </a:xfrm>
          <a:prstGeom prst="rect">
            <a:avLst/>
          </a:prstGeom>
          <a:noFill/>
        </p:spPr>
        <p:txBody>
          <a:bodyPr wrap="square">
            <a:spAutoFit/>
          </a:bodyPr>
          <a:lstStyle/>
          <a:p>
            <a:pPr>
              <a:lnSpc>
                <a:spcPct val="100000"/>
              </a:lnSpc>
              <a:spcAft>
                <a:spcPts val="800"/>
              </a:spcAft>
              <a:buNone/>
            </a:pPr>
            <a:r>
              <a:rPr lang="en-US" kern="100" dirty="0" err="1">
                <a:effectLst/>
                <a:ea typeface="Calibri" panose="020F0502020204030204" pitchFamily="34" charset="0"/>
                <a:cs typeface="Calibri" panose="020F0502020204030204" pitchFamily="34" charset="0"/>
              </a:rPr>
              <a:t>Preporuke</a:t>
            </a:r>
            <a:r>
              <a:rPr lang="hr-HR" kern="100" dirty="0">
                <a:effectLst/>
                <a:ea typeface="Calibri" panose="020F0502020204030204" pitchFamily="34" charset="0"/>
                <a:cs typeface="Calibri" panose="020F0502020204030204" pitchFamily="34" charset="0"/>
              </a:rPr>
              <a:t> </a:t>
            </a:r>
            <a:endParaRPr lang="hr-HR"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Calibri" panose="020F0502020204030204" pitchFamily="34" charset="0"/>
              <a:buChar char="•"/>
            </a:pPr>
            <a:r>
              <a:rPr lang="hr-HR" kern="100" dirty="0">
                <a:effectLst/>
                <a:ea typeface="Calibri" panose="020F0502020204030204" pitchFamily="34" charset="0"/>
                <a:cs typeface="Calibri" panose="020F0502020204030204" pitchFamily="34" charset="0"/>
              </a:rPr>
              <a:t>revidirati granice obuhvata zaštite Stona u smislu proširenja granica i kategorija zaštite s obzirom na nova saznanja u zaštiti i upravljanju kulturnom baštinom i europskom konvencijom o krajoliku </a:t>
            </a:r>
            <a:endParaRPr lang="hr-HR"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Calibri" panose="020F0502020204030204" pitchFamily="34" charset="0"/>
              <a:buChar char="•"/>
            </a:pPr>
            <a:r>
              <a:rPr lang="hr-HR" kern="100" dirty="0">
                <a:effectLst/>
                <a:ea typeface="Calibri" panose="020F0502020204030204" pitchFamily="34" charset="0"/>
                <a:cs typeface="Calibri" panose="020F0502020204030204" pitchFamily="34" charset="0"/>
              </a:rPr>
              <a:t>izraditi Konzervatorsku i konzervatorsko-krajobraznu podlogu radi utvrđivanja kulturnog dobra na nacionalnoj/međunarodnoj razini, te utvrđivanja prilagođenih tj. specifičnih odredbi kao podloge za izradu prostornog plana</a:t>
            </a:r>
            <a:endParaRPr lang="hr-HR"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Calibri" panose="020F0502020204030204" pitchFamily="34" charset="0"/>
              <a:buChar char="•"/>
            </a:pPr>
            <a:r>
              <a:rPr lang="hr-HR" kern="100" dirty="0">
                <a:effectLst/>
                <a:ea typeface="Calibri" panose="020F0502020204030204" pitchFamily="34" charset="0"/>
                <a:cs typeface="Calibri" panose="020F0502020204030204" pitchFamily="34" charset="0"/>
              </a:rPr>
              <a:t>izraditi Studiju procjene utjecaja na kulturnu baštinu (HIA) za pojedine veće planirane infrastrukturne i razvojne zahvate</a:t>
            </a:r>
            <a:endParaRPr lang="hr-HR"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Calibri" panose="020F0502020204030204" pitchFamily="34" charset="0"/>
              <a:buChar char="•"/>
            </a:pPr>
            <a:r>
              <a:rPr lang="hr-HR" kern="100" dirty="0">
                <a:effectLst/>
                <a:ea typeface="Calibri" panose="020F0502020204030204" pitchFamily="34" charset="0"/>
                <a:cs typeface="Calibri" panose="020F0502020204030204" pitchFamily="34" charset="0"/>
              </a:rPr>
              <a:t>izraditi Plan upravljanja</a:t>
            </a:r>
            <a:endParaRPr lang="hr-HR" kern="100" dirty="0">
              <a:effectLst/>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Calibri" panose="020F0502020204030204" pitchFamily="34" charset="0"/>
              <a:buChar char="•"/>
            </a:pPr>
            <a:r>
              <a:rPr lang="hr-HR" kern="100" dirty="0">
                <a:effectLst/>
                <a:ea typeface="Calibri" panose="020F0502020204030204" pitchFamily="34" charset="0"/>
                <a:cs typeface="Calibri" panose="020F0502020204030204" pitchFamily="34" charset="0"/>
              </a:rPr>
              <a:t>izraditi Prostorni plan područja posebnih obilježja sukladno Zakonu o prostornom uređenju... </a:t>
            </a:r>
            <a:endParaRPr lang="hr-HR"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8F3A28D-14DF-00BC-C890-38B7A46B3A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5304" y="3268819"/>
            <a:ext cx="1753074" cy="2486578"/>
          </a:xfrm>
          <a:prstGeom prst="rect">
            <a:avLst/>
          </a:prstGeom>
          <a:ln w="3175">
            <a:solidFill>
              <a:schemeClr val="tx1"/>
            </a:solidFill>
          </a:ln>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7ABD6593-79D0-692A-2431-D4F09C9C8291}"/>
              </a:ext>
            </a:extLst>
          </p:cNvPr>
          <p:cNvGrpSpPr/>
          <p:nvPr/>
        </p:nvGrpSpPr>
        <p:grpSpPr>
          <a:xfrm>
            <a:off x="-19147" y="0"/>
            <a:ext cx="12211147" cy="6861862"/>
            <a:chOff x="-19147" y="0"/>
            <a:chExt cx="12211147" cy="6861862"/>
          </a:xfrm>
        </p:grpSpPr>
        <p:sp>
          <p:nvSpPr>
            <p:cNvPr id="4" name="Rectangle 3">
              <a:extLst>
                <a:ext uri="{FF2B5EF4-FFF2-40B4-BE49-F238E27FC236}">
                  <a16:creationId xmlns:a16="http://schemas.microsoft.com/office/drawing/2014/main" id="{8745C4D2-C8B9-0138-F17D-AA2DFB4A2582}"/>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TextBox 6">
              <a:extLst>
                <a:ext uri="{FF2B5EF4-FFF2-40B4-BE49-F238E27FC236}">
                  <a16:creationId xmlns:a16="http://schemas.microsoft.com/office/drawing/2014/main" id="{6160B04B-87D3-4123-1D2F-ADECEBE53A23}"/>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8" name="TextBox 7">
              <a:extLst>
                <a:ext uri="{FF2B5EF4-FFF2-40B4-BE49-F238E27FC236}">
                  <a16:creationId xmlns:a16="http://schemas.microsoft.com/office/drawing/2014/main" id="{5C26564C-41A0-6ACD-9626-992D5917853C}"/>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3" name="Rectangle 22">
              <a:extLst>
                <a:ext uri="{FF2B5EF4-FFF2-40B4-BE49-F238E27FC236}">
                  <a16:creationId xmlns:a16="http://schemas.microsoft.com/office/drawing/2014/main" id="{2FE912A7-2304-94B1-515D-5F153047996C}"/>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4" name="Rectangle 23">
              <a:extLst>
                <a:ext uri="{FF2B5EF4-FFF2-40B4-BE49-F238E27FC236}">
                  <a16:creationId xmlns:a16="http://schemas.microsoft.com/office/drawing/2014/main" id="{AC73460B-551D-E10B-A0CE-AFB782A1C168}"/>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5" name="Picture 24">
              <a:extLst>
                <a:ext uri="{FF2B5EF4-FFF2-40B4-BE49-F238E27FC236}">
                  <a16:creationId xmlns:a16="http://schemas.microsoft.com/office/drawing/2014/main" id="{79FD6A4E-9084-9F0D-DB8E-9F550CF923F0}"/>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6" name="Picture 25">
              <a:extLst>
                <a:ext uri="{FF2B5EF4-FFF2-40B4-BE49-F238E27FC236}">
                  <a16:creationId xmlns:a16="http://schemas.microsoft.com/office/drawing/2014/main" id="{3B394AE8-2D63-A085-8EC2-0D2C48E346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390776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F21CA-945D-DBDF-AC37-0646650BE7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FB853CA-2A22-571D-0309-C7D6AEA915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448" y="2242159"/>
            <a:ext cx="6864220" cy="3862268"/>
          </a:xfrm>
          <a:prstGeom prst="rect">
            <a:avLst/>
          </a:prstGeom>
          <a:ln w="3175">
            <a:solidFill>
              <a:schemeClr val="tx1"/>
            </a:solidFill>
          </a:ln>
          <a:effectLst>
            <a:outerShdw blurRad="50800" dist="38100" dir="2700000" algn="tl" rotWithShape="0">
              <a:prstClr val="black">
                <a:alpha val="40000"/>
              </a:prstClr>
            </a:outerShdw>
          </a:effectLst>
        </p:spPr>
      </p:pic>
      <p:sp>
        <p:nvSpPr>
          <p:cNvPr id="2" name="Rectangle 1"/>
          <p:cNvSpPr/>
          <p:nvPr/>
        </p:nvSpPr>
        <p:spPr>
          <a:xfrm>
            <a:off x="477370" y="482424"/>
            <a:ext cx="10332592" cy="523220"/>
          </a:xfrm>
          <a:prstGeom prst="rect">
            <a:avLst/>
          </a:prstGeom>
        </p:spPr>
        <p:txBody>
          <a:bodyPr wrap="square">
            <a:spAutoFit/>
          </a:bodyPr>
          <a:lstStyle/>
          <a:p>
            <a:r>
              <a:rPr lang="en-US" sz="2800" b="1" dirty="0" err="1"/>
              <a:t>KONZERVATORSKE</a:t>
            </a:r>
            <a:r>
              <a:rPr lang="en-US" sz="2800" b="1" dirty="0"/>
              <a:t> </a:t>
            </a:r>
            <a:r>
              <a:rPr lang="en-US" sz="2800" b="1" dirty="0" err="1"/>
              <a:t>PODLOGE</a:t>
            </a:r>
            <a:r>
              <a:rPr lang="en-US" sz="2800" b="1" dirty="0"/>
              <a:t> </a:t>
            </a:r>
            <a:r>
              <a:rPr lang="en-US" sz="2800" b="1" dirty="0" err="1"/>
              <a:t>NOVE</a:t>
            </a:r>
            <a:r>
              <a:rPr lang="en-US" sz="2800" b="1" dirty="0"/>
              <a:t> </a:t>
            </a:r>
            <a:r>
              <a:rPr lang="en-US" sz="2800" b="1" dirty="0" err="1"/>
              <a:t>GENERACIJE</a:t>
            </a:r>
            <a:r>
              <a:rPr lang="hr-HR" sz="2800" b="1" dirty="0"/>
              <a:t>, 2021. – 2026.</a:t>
            </a:r>
            <a:endParaRPr lang="en-US" sz="2800" b="1" dirty="0"/>
          </a:p>
        </p:txBody>
      </p:sp>
      <p:sp>
        <p:nvSpPr>
          <p:cNvPr id="4" name="Rectangle 3"/>
          <p:cNvSpPr/>
          <p:nvPr/>
        </p:nvSpPr>
        <p:spPr>
          <a:xfrm>
            <a:off x="465632" y="4431018"/>
            <a:ext cx="3844109" cy="1754326"/>
          </a:xfrm>
          <a:prstGeom prst="rect">
            <a:avLst/>
          </a:prstGeom>
        </p:spPr>
        <p:txBody>
          <a:bodyPr wrap="square">
            <a:spAutoFit/>
          </a:bodyPr>
          <a:lstStyle/>
          <a:p>
            <a:r>
              <a:rPr lang="hr-HR" dirty="0"/>
              <a:t>Ministarstvo kulture i medija RH kroz Nacionalni program oporavka i otpornosti je 2024. započelo izradu digitalnih i javno dostupnih konzervatorskih podloga za zaštićene kulturno-povijesne cjeline u RH</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1729" y="1162222"/>
            <a:ext cx="2276379" cy="3240000"/>
          </a:xfrm>
          <a:prstGeom prst="rect">
            <a:avLst/>
          </a:prstGeom>
          <a:ln w="3175">
            <a:solidFill>
              <a:srgbClr val="002060"/>
            </a:solidFill>
          </a:ln>
          <a:effectLst>
            <a:outerShdw blurRad="50800" dist="38100" dir="2700000" algn="tl" rotWithShape="0">
              <a:prstClr val="black">
                <a:alpha val="40000"/>
              </a:prstClr>
            </a:outerShdw>
          </a:effectLst>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707" y="912078"/>
            <a:ext cx="2340259" cy="3240000"/>
          </a:xfrm>
          <a:prstGeom prst="rect">
            <a:avLst/>
          </a:prstGeom>
          <a:ln w="3175">
            <a:solidFill>
              <a:srgbClr val="002060"/>
            </a:solidFill>
          </a:ln>
          <a:effectLst>
            <a:outerShdw blurRad="50800" dist="38100" dir="2700000" algn="tl" rotWithShape="0">
              <a:prstClr val="black">
                <a:alpha val="40000"/>
              </a:prstClr>
            </a:outerShdw>
          </a:effectLst>
        </p:spPr>
      </p:pic>
      <p:grpSp>
        <p:nvGrpSpPr>
          <p:cNvPr id="5" name="Group 4">
            <a:extLst>
              <a:ext uri="{FF2B5EF4-FFF2-40B4-BE49-F238E27FC236}">
                <a16:creationId xmlns:a16="http://schemas.microsoft.com/office/drawing/2014/main" id="{60DB435A-B1EC-4BD5-964F-28505715FBA7}"/>
              </a:ext>
            </a:extLst>
          </p:cNvPr>
          <p:cNvGrpSpPr/>
          <p:nvPr/>
        </p:nvGrpSpPr>
        <p:grpSpPr>
          <a:xfrm>
            <a:off x="-19147" y="0"/>
            <a:ext cx="12211147" cy="6861862"/>
            <a:chOff x="-19147" y="0"/>
            <a:chExt cx="12211147" cy="6861862"/>
          </a:xfrm>
        </p:grpSpPr>
        <p:sp>
          <p:nvSpPr>
            <p:cNvPr id="21" name="Rectangle 20">
              <a:extLst>
                <a:ext uri="{FF2B5EF4-FFF2-40B4-BE49-F238E27FC236}">
                  <a16:creationId xmlns:a16="http://schemas.microsoft.com/office/drawing/2014/main" id="{06E5FD71-2634-AC6D-C160-185CDE57BA81}"/>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2" name="TextBox 21">
              <a:extLst>
                <a:ext uri="{FF2B5EF4-FFF2-40B4-BE49-F238E27FC236}">
                  <a16:creationId xmlns:a16="http://schemas.microsoft.com/office/drawing/2014/main" id="{56E19E8A-4E36-2895-7A82-805334BD1DF2}"/>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3" name="TextBox 22">
              <a:extLst>
                <a:ext uri="{FF2B5EF4-FFF2-40B4-BE49-F238E27FC236}">
                  <a16:creationId xmlns:a16="http://schemas.microsoft.com/office/drawing/2014/main" id="{4F75F6DB-2432-5119-F574-51E1B055B6E1}"/>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4" name="Rectangle 23">
              <a:extLst>
                <a:ext uri="{FF2B5EF4-FFF2-40B4-BE49-F238E27FC236}">
                  <a16:creationId xmlns:a16="http://schemas.microsoft.com/office/drawing/2014/main" id="{0FFB7457-B387-7701-AD88-4C6AA4B873CB}"/>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5" name="Rectangle 24">
              <a:extLst>
                <a:ext uri="{FF2B5EF4-FFF2-40B4-BE49-F238E27FC236}">
                  <a16:creationId xmlns:a16="http://schemas.microsoft.com/office/drawing/2014/main" id="{52765E77-C966-A4EE-4465-059C79E88BC6}"/>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6" name="Picture 25">
              <a:extLst>
                <a:ext uri="{FF2B5EF4-FFF2-40B4-BE49-F238E27FC236}">
                  <a16:creationId xmlns:a16="http://schemas.microsoft.com/office/drawing/2014/main" id="{491C9397-53B6-D18C-3F3B-C5A680247EB1}"/>
                </a:ext>
              </a:extLst>
            </p:cNvPr>
            <p:cNvPicPr>
              <a:picLocks noChangeAspect="1"/>
            </p:cNvPicPr>
            <p:nvPr/>
          </p:nvPicPr>
          <p:blipFill>
            <a:blip r:embed="rId6"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7" name="Picture 26">
              <a:extLst>
                <a:ext uri="{FF2B5EF4-FFF2-40B4-BE49-F238E27FC236}">
                  <a16:creationId xmlns:a16="http://schemas.microsoft.com/office/drawing/2014/main" id="{434F57AE-1AAB-120A-34DC-2C2D064207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1014988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75781-4B78-E858-7B49-5D5A05926B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FC472E-1841-24B2-1343-A83A5D341F59}"/>
              </a:ext>
            </a:extLst>
          </p:cNvPr>
          <p:cNvSpPr txBox="1"/>
          <p:nvPr/>
        </p:nvSpPr>
        <p:spPr>
          <a:xfrm>
            <a:off x="477370" y="3642566"/>
            <a:ext cx="5099057" cy="2513509"/>
          </a:xfrm>
          <a:prstGeom prst="rect">
            <a:avLst/>
          </a:prstGeom>
          <a:noFill/>
        </p:spPr>
        <p:txBody>
          <a:bodyPr wrap="square">
            <a:spAutoFit/>
          </a:bodyPr>
          <a:lstStyle/>
          <a:p>
            <a:pPr>
              <a:lnSpc>
                <a:spcPct val="100000"/>
              </a:lnSpc>
              <a:spcAft>
                <a:spcPts val="800"/>
              </a:spcAft>
              <a:buNone/>
            </a:pPr>
            <a:r>
              <a:rPr lang="hr-HR" b="1" kern="100" dirty="0">
                <a:solidFill>
                  <a:schemeClr val="tx1"/>
                </a:solidFill>
                <a:effectLst/>
                <a:ea typeface="Calibri" panose="020F0502020204030204" pitchFamily="34" charset="0"/>
                <a:cs typeface="Calibri" panose="020F0502020204030204" pitchFamily="34" charset="0"/>
              </a:rPr>
              <a:t>VODITELJICA PROJEKTA</a:t>
            </a:r>
            <a:br>
              <a:rPr lang="hr-HR" kern="100" dirty="0">
                <a:solidFill>
                  <a:schemeClr val="tx1"/>
                </a:solidFill>
                <a:effectLst/>
                <a:ea typeface="Calibri" panose="020F0502020204030204" pitchFamily="34" charset="0"/>
                <a:cs typeface="Calibri" panose="020F0502020204030204" pitchFamily="34" charset="0"/>
              </a:rPr>
            </a:br>
            <a:r>
              <a:rPr lang="hr-HR" kern="100" dirty="0">
                <a:solidFill>
                  <a:schemeClr val="tx1"/>
                </a:solidFill>
                <a:effectLst/>
                <a:ea typeface="Calibri" panose="020F0502020204030204" pitchFamily="34" charset="0"/>
                <a:cs typeface="Calibri" panose="020F0502020204030204" pitchFamily="34" charset="0"/>
              </a:rPr>
              <a:t>akademkinja Katarina Horvat Levaj</a:t>
            </a:r>
          </a:p>
          <a:p>
            <a:pPr>
              <a:lnSpc>
                <a:spcPct val="100000"/>
              </a:lnSpc>
              <a:spcAft>
                <a:spcPts val="800"/>
              </a:spcAft>
              <a:buNone/>
            </a:pPr>
            <a:r>
              <a:rPr lang="hr-HR" b="1" kern="100" dirty="0">
                <a:solidFill>
                  <a:schemeClr val="tx1"/>
                </a:solidFill>
                <a:effectLst/>
                <a:ea typeface="Calibri" panose="020F0502020204030204" pitchFamily="34" charset="0"/>
              </a:rPr>
              <a:t>KLJUČNI STRUČNJACI</a:t>
            </a:r>
            <a:br>
              <a:rPr lang="hr-HR" kern="100" dirty="0">
                <a:solidFill>
                  <a:schemeClr val="tx1"/>
                </a:solidFill>
                <a:effectLst/>
                <a:ea typeface="Calibri" panose="020F0502020204030204" pitchFamily="34" charset="0"/>
              </a:rPr>
            </a:br>
            <a:r>
              <a:rPr lang="en-US" kern="100" dirty="0">
                <a:solidFill>
                  <a:schemeClr val="tx1"/>
                </a:solidFill>
                <a:effectLst/>
                <a:ea typeface="Calibri" panose="020F0502020204030204" pitchFamily="34" charset="0"/>
              </a:rPr>
              <a:t>dr. sc. </a:t>
            </a:r>
            <a:r>
              <a:rPr lang="hr-HR" kern="100" dirty="0">
                <a:solidFill>
                  <a:schemeClr val="tx1"/>
                </a:solidFill>
                <a:effectLst/>
                <a:ea typeface="Calibri" panose="020F0502020204030204" pitchFamily="34" charset="0"/>
              </a:rPr>
              <a:t>Katarina Horvat-Levaj, </a:t>
            </a:r>
            <a:r>
              <a:rPr lang="en-US" kern="100" dirty="0">
                <a:solidFill>
                  <a:schemeClr val="tx1"/>
                </a:solidFill>
                <a:effectLst/>
                <a:ea typeface="Calibri" panose="020F0502020204030204" pitchFamily="34" charset="0"/>
              </a:rPr>
              <a:t>dr. sc. </a:t>
            </a:r>
            <a:r>
              <a:rPr lang="hr-HR" kern="100" dirty="0">
                <a:solidFill>
                  <a:schemeClr val="tx1"/>
                </a:solidFill>
                <a:effectLst/>
                <a:ea typeface="Calibri" panose="020F0502020204030204" pitchFamily="34" charset="0"/>
              </a:rPr>
              <a:t>Ana Šverko,</a:t>
            </a:r>
            <a:br>
              <a:rPr lang="en-US" kern="100" dirty="0">
                <a:solidFill>
                  <a:schemeClr val="tx1"/>
                </a:solidFill>
                <a:effectLst/>
                <a:ea typeface="Calibri" panose="020F0502020204030204" pitchFamily="34" charset="0"/>
              </a:rPr>
            </a:br>
            <a:r>
              <a:rPr lang="en-US" kern="100" dirty="0" err="1">
                <a:solidFill>
                  <a:schemeClr val="tx1"/>
                </a:solidFill>
                <a:effectLst/>
                <a:ea typeface="Calibri" panose="020F0502020204030204" pitchFamily="34" charset="0"/>
              </a:rPr>
              <a:t>mr.</a:t>
            </a:r>
            <a:r>
              <a:rPr lang="en-US" kern="100" dirty="0">
                <a:solidFill>
                  <a:schemeClr val="tx1"/>
                </a:solidFill>
                <a:effectLst/>
                <a:ea typeface="Calibri" panose="020F0502020204030204" pitchFamily="34" charset="0"/>
              </a:rPr>
              <a:t> sc. </a:t>
            </a:r>
            <a:r>
              <a:rPr lang="hr-HR" kern="100" dirty="0">
                <a:solidFill>
                  <a:schemeClr val="tx1"/>
                </a:solidFill>
                <a:effectLst/>
                <a:ea typeface="Calibri" panose="020F0502020204030204" pitchFamily="34" charset="0"/>
              </a:rPr>
              <a:t>Marina Oreb i </a:t>
            </a:r>
            <a:r>
              <a:rPr lang="en-US" kern="100" dirty="0">
                <a:ea typeface="Calibri" panose="020F0502020204030204" pitchFamily="34" charset="0"/>
              </a:rPr>
              <a:t>dr. sc. </a:t>
            </a:r>
            <a:r>
              <a:rPr lang="hr-HR" kern="100" dirty="0">
                <a:solidFill>
                  <a:schemeClr val="tx1"/>
                </a:solidFill>
                <a:effectLst/>
                <a:ea typeface="Calibri" panose="020F0502020204030204" pitchFamily="34" charset="0"/>
              </a:rPr>
              <a:t>Domagoj Perkić</a:t>
            </a:r>
          </a:p>
          <a:p>
            <a:pPr>
              <a:lnSpc>
                <a:spcPct val="100000"/>
              </a:lnSpc>
              <a:spcAft>
                <a:spcPts val="800"/>
              </a:spcAft>
              <a:buNone/>
            </a:pPr>
            <a:r>
              <a:rPr lang="hr-HR" b="1" kern="100" dirty="0">
                <a:solidFill>
                  <a:schemeClr val="tx1"/>
                </a:solidFill>
                <a:effectLst/>
                <a:ea typeface="Calibri" panose="020F0502020204030204" pitchFamily="34" charset="0"/>
              </a:rPr>
              <a:t>SURADNICI</a:t>
            </a:r>
            <a:br>
              <a:rPr lang="hr-HR" kern="100" dirty="0">
                <a:solidFill>
                  <a:schemeClr val="tx1"/>
                </a:solidFill>
                <a:effectLst/>
                <a:ea typeface="Calibri" panose="020F0502020204030204" pitchFamily="34" charset="0"/>
              </a:rPr>
            </a:br>
            <a:r>
              <a:rPr lang="hr-HR" kern="100" dirty="0">
                <a:solidFill>
                  <a:schemeClr val="tx1"/>
                </a:solidFill>
                <a:effectLst/>
                <a:ea typeface="Calibri" panose="020F0502020204030204" pitchFamily="34" charset="0"/>
              </a:rPr>
              <a:t>Maja Kamenar, Tomislav Bosnić i </a:t>
            </a:r>
            <a:r>
              <a:rPr lang="en-US" kern="100" dirty="0">
                <a:solidFill>
                  <a:schemeClr val="tx1"/>
                </a:solidFill>
                <a:effectLst/>
                <a:ea typeface="Calibri" panose="020F0502020204030204" pitchFamily="34" charset="0"/>
              </a:rPr>
              <a:t>dr. sc. </a:t>
            </a:r>
            <a:r>
              <a:rPr lang="hr-HR" kern="100" dirty="0">
                <a:solidFill>
                  <a:schemeClr val="tx1"/>
                </a:solidFill>
                <a:effectLst/>
                <a:ea typeface="Calibri" panose="020F0502020204030204" pitchFamily="34" charset="0"/>
              </a:rPr>
              <a:t>Ivan Viđen te Irena Šimić i fotograf Paolo Mofardin</a:t>
            </a:r>
            <a:endParaRPr lang="hr-HR" dirty="0"/>
          </a:p>
        </p:txBody>
      </p:sp>
      <p:sp>
        <p:nvSpPr>
          <p:cNvPr id="6" name="Rectangle 2">
            <a:extLst>
              <a:ext uri="{FF2B5EF4-FFF2-40B4-BE49-F238E27FC236}">
                <a16:creationId xmlns:a16="http://schemas.microsoft.com/office/drawing/2014/main" id="{38AC2C4D-17DD-6B48-D1FB-F5E896A68E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pic>
        <p:nvPicPr>
          <p:cNvPr id="1025" name="Picture 1">
            <a:extLst>
              <a:ext uri="{FF2B5EF4-FFF2-40B4-BE49-F238E27FC236}">
                <a16:creationId xmlns:a16="http://schemas.microsoft.com/office/drawing/2014/main" id="{BEE4AFFB-7DFC-7564-0440-1897524055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2003" y="918532"/>
            <a:ext cx="5905254" cy="3042725"/>
          </a:xfrm>
          <a:prstGeom prst="rect">
            <a:avLst/>
          </a:prstGeom>
          <a:noFill/>
          <a:ln w="31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72B5AE3-E769-BAC3-5674-4BD6A8D4BC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2003" y="3157451"/>
            <a:ext cx="5905254" cy="2954936"/>
          </a:xfrm>
          <a:prstGeom prst="rect">
            <a:avLst/>
          </a:prstGeom>
          <a:ln w="3175">
            <a:solidFill>
              <a:schemeClr val="tx1"/>
            </a:solidFill>
          </a:ln>
          <a:effectLst>
            <a:outerShdw blurRad="50800" dist="38100" dir="2700000" algn="tl" rotWithShape="0">
              <a:prstClr val="black">
                <a:alpha val="40000"/>
              </a:prstClr>
            </a:outerShdw>
          </a:effectLst>
        </p:spPr>
      </p:pic>
      <p:sp>
        <p:nvSpPr>
          <p:cNvPr id="21" name="Rectangle 20"/>
          <p:cNvSpPr/>
          <p:nvPr/>
        </p:nvSpPr>
        <p:spPr>
          <a:xfrm>
            <a:off x="477370" y="482424"/>
            <a:ext cx="10332592" cy="523220"/>
          </a:xfrm>
          <a:prstGeom prst="rect">
            <a:avLst/>
          </a:prstGeom>
        </p:spPr>
        <p:txBody>
          <a:bodyPr wrap="square">
            <a:spAutoFit/>
          </a:bodyPr>
          <a:lstStyle/>
          <a:p>
            <a:r>
              <a:rPr lang="en-US" sz="2800" b="1" dirty="0" err="1"/>
              <a:t>KONZERVATORSKE</a:t>
            </a:r>
            <a:r>
              <a:rPr lang="en-US" sz="2800" b="1" dirty="0"/>
              <a:t> </a:t>
            </a:r>
            <a:r>
              <a:rPr lang="en-US" sz="2800" b="1" dirty="0" err="1"/>
              <a:t>PODLOGE</a:t>
            </a:r>
            <a:r>
              <a:rPr lang="en-US" sz="2800" b="1" dirty="0"/>
              <a:t> </a:t>
            </a:r>
            <a:r>
              <a:rPr lang="en-US" sz="2800" b="1" dirty="0" err="1"/>
              <a:t>NOVE</a:t>
            </a:r>
            <a:r>
              <a:rPr lang="en-US" sz="2800" b="1" dirty="0"/>
              <a:t> </a:t>
            </a:r>
            <a:r>
              <a:rPr lang="en-US" sz="2800" b="1" dirty="0" err="1"/>
              <a:t>GENERACIJE</a:t>
            </a:r>
            <a:r>
              <a:rPr lang="hr-HR" sz="2800" b="1" dirty="0"/>
              <a:t>, </a:t>
            </a:r>
            <a:r>
              <a:rPr lang="en-US" sz="2800" b="1" dirty="0"/>
              <a:t>2024.-2026.</a:t>
            </a:r>
          </a:p>
        </p:txBody>
      </p:sp>
      <p:sp>
        <p:nvSpPr>
          <p:cNvPr id="2" name="Rectangle 1"/>
          <p:cNvSpPr/>
          <p:nvPr/>
        </p:nvSpPr>
        <p:spPr>
          <a:xfrm>
            <a:off x="497010" y="1018633"/>
            <a:ext cx="5287986" cy="646331"/>
          </a:xfrm>
          <a:prstGeom prst="rect">
            <a:avLst/>
          </a:prstGeom>
        </p:spPr>
        <p:txBody>
          <a:bodyPr wrap="none">
            <a:spAutoFit/>
          </a:bodyPr>
          <a:lstStyle/>
          <a:p>
            <a:pPr>
              <a:lnSpc>
                <a:spcPct val="100000"/>
              </a:lnSpc>
              <a:spcAft>
                <a:spcPts val="800"/>
              </a:spcAft>
              <a:buNone/>
            </a:pPr>
            <a:r>
              <a:rPr lang="en-US" b="1" kern="100" dirty="0">
                <a:ea typeface="Calibri" panose="020F0502020204030204" pitchFamily="34" charset="0"/>
                <a:cs typeface="Calibri" panose="020F0502020204030204" pitchFamily="34" charset="0"/>
              </a:rPr>
              <a:t>I</a:t>
            </a:r>
            <a:r>
              <a:rPr lang="hr-HR" b="1" kern="100" dirty="0">
                <a:ea typeface="Calibri" panose="020F0502020204030204" pitchFamily="34" charset="0"/>
                <a:cs typeface="Calibri" panose="020F0502020204030204" pitchFamily="34" charset="0"/>
              </a:rPr>
              <a:t>nstitut za povijest umjetnosti iz </a:t>
            </a:r>
            <a:r>
              <a:rPr lang="en-US" b="1" kern="100" dirty="0">
                <a:ea typeface="Calibri" panose="020F0502020204030204" pitchFamily="34" charset="0"/>
                <a:cs typeface="Calibri" panose="020F0502020204030204" pitchFamily="34" charset="0"/>
              </a:rPr>
              <a:t>Z</a:t>
            </a:r>
            <a:r>
              <a:rPr lang="hr-HR" b="1" kern="100" dirty="0">
                <a:ea typeface="Calibri" panose="020F0502020204030204" pitchFamily="34" charset="0"/>
                <a:cs typeface="Calibri" panose="020F0502020204030204" pitchFamily="34" charset="0"/>
              </a:rPr>
              <a:t>agreba</a:t>
            </a:r>
            <a:br>
              <a:rPr lang="hr-HR" b="1" kern="100" dirty="0">
                <a:ea typeface="Calibri" panose="020F0502020204030204" pitchFamily="34" charset="0"/>
                <a:cs typeface="Calibri" panose="020F0502020204030204" pitchFamily="34" charset="0"/>
              </a:rPr>
            </a:br>
            <a:r>
              <a:rPr lang="hr-HR" b="1" kern="100" dirty="0">
                <a:ea typeface="Calibri" panose="020F0502020204030204" pitchFamily="34" charset="0"/>
                <a:cs typeface="Calibri" panose="020F0502020204030204" pitchFamily="34" charset="0"/>
              </a:rPr>
              <a:t>Grup</a:t>
            </a:r>
            <a:r>
              <a:rPr lang="en-US" b="1" kern="100" dirty="0">
                <a:ea typeface="Calibri" panose="020F0502020204030204" pitchFamily="34" charset="0"/>
                <a:cs typeface="Calibri" panose="020F0502020204030204" pitchFamily="34" charset="0"/>
              </a:rPr>
              <a:t>a</a:t>
            </a:r>
            <a:r>
              <a:rPr lang="hr-HR" b="1" kern="100" dirty="0">
                <a:ea typeface="Calibri" panose="020F0502020204030204" pitchFamily="34" charset="0"/>
                <a:cs typeface="Calibri" panose="020F0502020204030204" pitchFamily="34" charset="0"/>
              </a:rPr>
              <a:t> 2</a:t>
            </a:r>
            <a:r>
              <a:rPr lang="en-US" b="1" kern="100" dirty="0">
                <a:ea typeface="Calibri" panose="020F0502020204030204" pitchFamily="34" charset="0"/>
                <a:cs typeface="Calibri" panose="020F0502020204030204" pitchFamily="34" charset="0"/>
              </a:rPr>
              <a:t> - </a:t>
            </a:r>
            <a:r>
              <a:rPr lang="hr-HR" b="1" kern="100" dirty="0">
                <a:ea typeface="Calibri" panose="020F0502020204030204" pitchFamily="34" charset="0"/>
                <a:cs typeface="Calibri" panose="020F0502020204030204" pitchFamily="34" charset="0"/>
              </a:rPr>
              <a:t>Cavtat, Ston, Mali Ston, Korčula i Dubrovnik</a:t>
            </a:r>
          </a:p>
        </p:txBody>
      </p:sp>
      <p:grpSp>
        <p:nvGrpSpPr>
          <p:cNvPr id="4" name="Group 3">
            <a:extLst>
              <a:ext uri="{FF2B5EF4-FFF2-40B4-BE49-F238E27FC236}">
                <a16:creationId xmlns:a16="http://schemas.microsoft.com/office/drawing/2014/main" id="{3D2E729D-174A-3E37-2ADB-419BC21A2F26}"/>
              </a:ext>
            </a:extLst>
          </p:cNvPr>
          <p:cNvGrpSpPr/>
          <p:nvPr/>
        </p:nvGrpSpPr>
        <p:grpSpPr>
          <a:xfrm>
            <a:off x="-19147" y="0"/>
            <a:ext cx="12211147" cy="6861862"/>
            <a:chOff x="-19147" y="0"/>
            <a:chExt cx="12211147" cy="6861862"/>
          </a:xfrm>
        </p:grpSpPr>
        <p:sp>
          <p:nvSpPr>
            <p:cNvPr id="22" name="Rectangle 21">
              <a:extLst>
                <a:ext uri="{FF2B5EF4-FFF2-40B4-BE49-F238E27FC236}">
                  <a16:creationId xmlns:a16="http://schemas.microsoft.com/office/drawing/2014/main" id="{BBCB19C8-D9DB-3EB6-D461-C19E5F451CC8}"/>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TextBox 22">
              <a:extLst>
                <a:ext uri="{FF2B5EF4-FFF2-40B4-BE49-F238E27FC236}">
                  <a16:creationId xmlns:a16="http://schemas.microsoft.com/office/drawing/2014/main" id="{956431CF-8791-B132-E107-874746AE1C64}"/>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4" name="TextBox 23">
              <a:extLst>
                <a:ext uri="{FF2B5EF4-FFF2-40B4-BE49-F238E27FC236}">
                  <a16:creationId xmlns:a16="http://schemas.microsoft.com/office/drawing/2014/main" id="{6C2DC1CF-104B-38B5-7AF1-2CAAC025D8C0}"/>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5" name="Rectangle 24">
              <a:extLst>
                <a:ext uri="{FF2B5EF4-FFF2-40B4-BE49-F238E27FC236}">
                  <a16:creationId xmlns:a16="http://schemas.microsoft.com/office/drawing/2014/main" id="{E1F9DB25-413E-DFAF-6C4C-9FF9AB897F73}"/>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6" name="Rectangle 25">
              <a:extLst>
                <a:ext uri="{FF2B5EF4-FFF2-40B4-BE49-F238E27FC236}">
                  <a16:creationId xmlns:a16="http://schemas.microsoft.com/office/drawing/2014/main" id="{80FB0092-EF11-F4E0-32BB-9CCC6B537B3C}"/>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7" name="Picture 26">
              <a:extLst>
                <a:ext uri="{FF2B5EF4-FFF2-40B4-BE49-F238E27FC236}">
                  <a16:creationId xmlns:a16="http://schemas.microsoft.com/office/drawing/2014/main" id="{4B348BE5-5B8B-73D3-0FF9-018EF0CC75A9}"/>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8" name="Picture 27">
              <a:extLst>
                <a:ext uri="{FF2B5EF4-FFF2-40B4-BE49-F238E27FC236}">
                  <a16:creationId xmlns:a16="http://schemas.microsoft.com/office/drawing/2014/main" id="{E45D637F-8A8A-E083-1E28-35EA277645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3380407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F35E6-B03D-EE2E-DC89-623EAAFCB3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D3EA4E8-ECC1-7C29-4A7F-E56A30CB98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5540" y="900688"/>
            <a:ext cx="5379428" cy="5200044"/>
          </a:xfrm>
          <a:prstGeom prst="rect">
            <a:avLst/>
          </a:prstGeom>
          <a:ln w="3175">
            <a:solidFill>
              <a:schemeClr val="tx1"/>
            </a:solidFill>
          </a:ln>
          <a:effectLst>
            <a:outerShdw blurRad="50800" dist="38100" dir="2700000" algn="tl" rotWithShape="0">
              <a:prstClr val="black">
                <a:alpha val="40000"/>
              </a:prst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351" y="902427"/>
            <a:ext cx="5431408" cy="5202000"/>
          </a:xfrm>
          <a:prstGeom prst="rect">
            <a:avLst/>
          </a:prstGeom>
          <a:ln w="3175">
            <a:solidFill>
              <a:schemeClr val="tx1"/>
            </a:solidFill>
          </a:ln>
          <a:effectLst>
            <a:outerShdw blurRad="50800" dist="38100" dir="2700000" algn="tl" rotWithShape="0">
              <a:prstClr val="black">
                <a:alpha val="40000"/>
              </a:prstClr>
            </a:outerShdw>
          </a:effectLst>
        </p:spPr>
      </p:pic>
      <p:sp>
        <p:nvSpPr>
          <p:cNvPr id="17" name="Rectangle 16"/>
          <p:cNvSpPr/>
          <p:nvPr/>
        </p:nvSpPr>
        <p:spPr>
          <a:xfrm>
            <a:off x="477370" y="482424"/>
            <a:ext cx="10332592" cy="523220"/>
          </a:xfrm>
          <a:prstGeom prst="rect">
            <a:avLst/>
          </a:prstGeom>
        </p:spPr>
        <p:txBody>
          <a:bodyPr wrap="square">
            <a:spAutoFit/>
          </a:bodyPr>
          <a:lstStyle/>
          <a:p>
            <a:r>
              <a:rPr lang="en-US" sz="2800" b="1" dirty="0" err="1"/>
              <a:t>KONZERVATORSKE</a:t>
            </a:r>
            <a:r>
              <a:rPr lang="en-US" sz="2800" b="1" dirty="0"/>
              <a:t> </a:t>
            </a:r>
            <a:r>
              <a:rPr lang="en-US" sz="2800" b="1" dirty="0" err="1"/>
              <a:t>PODLOGE</a:t>
            </a:r>
            <a:r>
              <a:rPr lang="en-US" sz="2800" b="1" dirty="0"/>
              <a:t> </a:t>
            </a:r>
            <a:r>
              <a:rPr lang="en-US" sz="2800" b="1" dirty="0" err="1"/>
              <a:t>NOVE</a:t>
            </a:r>
            <a:r>
              <a:rPr lang="en-US" sz="2800" b="1" dirty="0"/>
              <a:t> </a:t>
            </a:r>
            <a:r>
              <a:rPr lang="en-US" sz="2800" b="1" dirty="0" err="1"/>
              <a:t>GENERACIJE</a:t>
            </a:r>
            <a:r>
              <a:rPr lang="hr-HR" sz="2800" b="1" dirty="0"/>
              <a:t>, </a:t>
            </a:r>
            <a:r>
              <a:rPr lang="en-US" sz="2800" b="1" dirty="0"/>
              <a:t>2024.-2026.</a:t>
            </a:r>
          </a:p>
        </p:txBody>
      </p:sp>
      <p:grpSp>
        <p:nvGrpSpPr>
          <p:cNvPr id="18" name="Group 17">
            <a:extLst>
              <a:ext uri="{FF2B5EF4-FFF2-40B4-BE49-F238E27FC236}">
                <a16:creationId xmlns:a16="http://schemas.microsoft.com/office/drawing/2014/main" id="{9A105489-114A-F029-88AE-5712097B3854}"/>
              </a:ext>
            </a:extLst>
          </p:cNvPr>
          <p:cNvGrpSpPr/>
          <p:nvPr/>
        </p:nvGrpSpPr>
        <p:grpSpPr>
          <a:xfrm>
            <a:off x="-19147" y="0"/>
            <a:ext cx="12211147" cy="6861862"/>
            <a:chOff x="-19147" y="0"/>
            <a:chExt cx="12211147" cy="6861862"/>
          </a:xfrm>
        </p:grpSpPr>
        <p:sp>
          <p:nvSpPr>
            <p:cNvPr id="19" name="Rectangle 18">
              <a:extLst>
                <a:ext uri="{FF2B5EF4-FFF2-40B4-BE49-F238E27FC236}">
                  <a16:creationId xmlns:a16="http://schemas.microsoft.com/office/drawing/2014/main" id="{FFCA7778-A509-20DB-0FFA-DD0C287ADFF2}"/>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0" name="TextBox 19">
              <a:extLst>
                <a:ext uri="{FF2B5EF4-FFF2-40B4-BE49-F238E27FC236}">
                  <a16:creationId xmlns:a16="http://schemas.microsoft.com/office/drawing/2014/main" id="{D8F1BFE0-6E03-1523-1005-A0CF733FF2D7}"/>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1" name="TextBox 20">
              <a:extLst>
                <a:ext uri="{FF2B5EF4-FFF2-40B4-BE49-F238E27FC236}">
                  <a16:creationId xmlns:a16="http://schemas.microsoft.com/office/drawing/2014/main" id="{6DCC7AAB-2E42-2E91-DF49-2885E343FDCA}"/>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2" name="Rectangle 21">
              <a:extLst>
                <a:ext uri="{FF2B5EF4-FFF2-40B4-BE49-F238E27FC236}">
                  <a16:creationId xmlns:a16="http://schemas.microsoft.com/office/drawing/2014/main" id="{CEBB2844-0ABC-3A46-1506-7BB3469E06F2}"/>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3" name="Rectangle 22">
              <a:extLst>
                <a:ext uri="{FF2B5EF4-FFF2-40B4-BE49-F238E27FC236}">
                  <a16:creationId xmlns:a16="http://schemas.microsoft.com/office/drawing/2014/main" id="{1F9B87A1-97D9-6B4D-3292-47A423628A90}"/>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4" name="Picture 23">
              <a:extLst>
                <a:ext uri="{FF2B5EF4-FFF2-40B4-BE49-F238E27FC236}">
                  <a16:creationId xmlns:a16="http://schemas.microsoft.com/office/drawing/2014/main" id="{66C9BEBD-1FE5-94D1-3C20-2795C1F7EB90}"/>
                </a:ext>
              </a:extLst>
            </p:cNvPr>
            <p:cNvPicPr>
              <a:picLocks noChangeAspect="1"/>
            </p:cNvPicPr>
            <p:nvPr/>
          </p:nvPicPr>
          <p:blipFill>
            <a:blip r:embed="rId5"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5" name="Picture 24">
              <a:extLst>
                <a:ext uri="{FF2B5EF4-FFF2-40B4-BE49-F238E27FC236}">
                  <a16:creationId xmlns:a16="http://schemas.microsoft.com/office/drawing/2014/main" id="{9F95D17A-CE8C-EB8D-B5FE-FA94BCE664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306402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8AC1A-A247-4BBE-8B45-AD9D0F124B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539B82-5B12-50C5-40DA-5EA81D272E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200" r="7991" b="2722"/>
          <a:stretch/>
        </p:blipFill>
        <p:spPr>
          <a:xfrm>
            <a:off x="4366365" y="906418"/>
            <a:ext cx="7297950" cy="5202000"/>
          </a:xfrm>
          <a:prstGeom prst="rect">
            <a:avLst/>
          </a:prstGeom>
          <a:ln w="3175">
            <a:solidFill>
              <a:schemeClr val="tx1"/>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1E9B5588-E208-FF8B-1279-39D0F60600C2}"/>
              </a:ext>
            </a:extLst>
          </p:cNvPr>
          <p:cNvPicPr>
            <a:picLocks noChangeAspect="1"/>
          </p:cNvPicPr>
          <p:nvPr/>
        </p:nvPicPr>
        <p:blipFill>
          <a:blip r:embed="rId4" cstate="print">
            <a:extLst>
              <a:ext uri="{28A0092B-C50C-407E-A947-70E740481C1C}">
                <a14:useLocalDpi xmlns:a14="http://schemas.microsoft.com/office/drawing/2010/main" val="0"/>
              </a:ext>
            </a:extLst>
          </a:blip>
          <a:srcRect b="6353"/>
          <a:stretch>
            <a:fillRect/>
          </a:stretch>
        </p:blipFill>
        <p:spPr>
          <a:xfrm>
            <a:off x="548350" y="3590019"/>
            <a:ext cx="3600000" cy="2507990"/>
          </a:xfrm>
          <a:prstGeom prst="rect">
            <a:avLst/>
          </a:prstGeom>
          <a:ln w="3175">
            <a:solidFill>
              <a:srgbClr val="002060"/>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8EEB539-838A-7CDD-3469-03815017B82C}"/>
              </a:ext>
            </a:extLst>
          </p:cNvPr>
          <p:cNvPicPr>
            <a:picLocks noChangeAspect="1"/>
          </p:cNvPicPr>
          <p:nvPr/>
        </p:nvPicPr>
        <p:blipFill>
          <a:blip r:embed="rId5" cstate="print">
            <a:extLst>
              <a:ext uri="{28A0092B-C50C-407E-A947-70E740481C1C}">
                <a14:useLocalDpi xmlns:a14="http://schemas.microsoft.com/office/drawing/2010/main" val="0"/>
              </a:ext>
            </a:extLst>
          </a:blip>
          <a:srcRect t="1" r="4352" b="26639"/>
          <a:stretch>
            <a:fillRect/>
          </a:stretch>
        </p:blipFill>
        <p:spPr>
          <a:xfrm>
            <a:off x="548350" y="900000"/>
            <a:ext cx="3600000" cy="2332126"/>
          </a:xfrm>
          <a:prstGeom prst="rect">
            <a:avLst/>
          </a:prstGeom>
          <a:ln w="3175">
            <a:solidFill>
              <a:schemeClr val="tx1"/>
            </a:solidFill>
          </a:ln>
          <a:effectLst>
            <a:outerShdw blurRad="50800" dist="38100" dir="2700000" algn="tl" rotWithShape="0">
              <a:prstClr val="black">
                <a:alpha val="40000"/>
              </a:prstClr>
            </a:outerShdw>
          </a:effectLst>
        </p:spPr>
      </p:pic>
      <p:sp>
        <p:nvSpPr>
          <p:cNvPr id="20" name="Rectangle 19"/>
          <p:cNvSpPr/>
          <p:nvPr/>
        </p:nvSpPr>
        <p:spPr>
          <a:xfrm>
            <a:off x="466608" y="471821"/>
            <a:ext cx="10332592" cy="523220"/>
          </a:xfrm>
          <a:prstGeom prst="rect">
            <a:avLst/>
          </a:prstGeom>
        </p:spPr>
        <p:txBody>
          <a:bodyPr wrap="square">
            <a:spAutoFit/>
          </a:bodyPr>
          <a:lstStyle/>
          <a:p>
            <a:r>
              <a:rPr lang="en-US" sz="2800" b="1" dirty="0"/>
              <a:t>K</a:t>
            </a:r>
            <a:r>
              <a:rPr lang="hr-HR" sz="2800" b="1" dirty="0"/>
              <a:t>ULTURNO-POVIJESNA CJELINA</a:t>
            </a:r>
            <a:endParaRPr lang="en-US" sz="2800" b="1" dirty="0"/>
          </a:p>
        </p:txBody>
      </p:sp>
      <p:grpSp>
        <p:nvGrpSpPr>
          <p:cNvPr id="2" name="Group 1">
            <a:extLst>
              <a:ext uri="{FF2B5EF4-FFF2-40B4-BE49-F238E27FC236}">
                <a16:creationId xmlns:a16="http://schemas.microsoft.com/office/drawing/2014/main" id="{2ED8D3FB-C007-5505-C464-0645FC8B9DF2}"/>
              </a:ext>
            </a:extLst>
          </p:cNvPr>
          <p:cNvGrpSpPr/>
          <p:nvPr/>
        </p:nvGrpSpPr>
        <p:grpSpPr>
          <a:xfrm>
            <a:off x="-19147" y="0"/>
            <a:ext cx="12211147" cy="6861862"/>
            <a:chOff x="-19147" y="0"/>
            <a:chExt cx="12211147" cy="6861862"/>
          </a:xfrm>
        </p:grpSpPr>
        <p:sp>
          <p:nvSpPr>
            <p:cNvPr id="4" name="Rectangle 3">
              <a:extLst>
                <a:ext uri="{FF2B5EF4-FFF2-40B4-BE49-F238E27FC236}">
                  <a16:creationId xmlns:a16="http://schemas.microsoft.com/office/drawing/2014/main" id="{90D16C2E-C2A5-C9CC-AE4C-8D967B568AAC}"/>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1" name="TextBox 20">
              <a:extLst>
                <a:ext uri="{FF2B5EF4-FFF2-40B4-BE49-F238E27FC236}">
                  <a16:creationId xmlns:a16="http://schemas.microsoft.com/office/drawing/2014/main" id="{98C2E5AD-4F55-37D6-B3BB-80C606E4C2CD}"/>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22" name="TextBox 21">
              <a:extLst>
                <a:ext uri="{FF2B5EF4-FFF2-40B4-BE49-F238E27FC236}">
                  <a16:creationId xmlns:a16="http://schemas.microsoft.com/office/drawing/2014/main" id="{77D1A839-EF0C-1F5F-6419-278E3F6E3B2E}"/>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23" name="Rectangle 22">
              <a:extLst>
                <a:ext uri="{FF2B5EF4-FFF2-40B4-BE49-F238E27FC236}">
                  <a16:creationId xmlns:a16="http://schemas.microsoft.com/office/drawing/2014/main" id="{F9F1DDBA-1C22-5B24-07F9-7D903C998B90}"/>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4" name="Rectangle 23">
              <a:extLst>
                <a:ext uri="{FF2B5EF4-FFF2-40B4-BE49-F238E27FC236}">
                  <a16:creationId xmlns:a16="http://schemas.microsoft.com/office/drawing/2014/main" id="{A7779A99-1016-B7F4-5847-0A42FF24BCCB}"/>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25" name="Picture 24">
              <a:extLst>
                <a:ext uri="{FF2B5EF4-FFF2-40B4-BE49-F238E27FC236}">
                  <a16:creationId xmlns:a16="http://schemas.microsoft.com/office/drawing/2014/main" id="{A61C584D-D247-3E1B-82E0-D130E328A396}"/>
                </a:ext>
              </a:extLst>
            </p:cNvPr>
            <p:cNvPicPr>
              <a:picLocks noChangeAspect="1"/>
            </p:cNvPicPr>
            <p:nvPr/>
          </p:nvPicPr>
          <p:blipFill>
            <a:blip r:embed="rId6"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26" name="Picture 25">
              <a:extLst>
                <a:ext uri="{FF2B5EF4-FFF2-40B4-BE49-F238E27FC236}">
                  <a16:creationId xmlns:a16="http://schemas.microsoft.com/office/drawing/2014/main" id="{FE4C0ADB-7DB3-9FB6-7882-292F886A46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2480659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9F927-E51D-0DC4-0AEB-F842C4EEC0C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133ECE8-7B29-7FCF-BFDB-31032ADFE1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029" y="936987"/>
            <a:ext cx="9250585" cy="5202800"/>
          </a:xfrm>
          <a:prstGeom prst="rect">
            <a:avLst/>
          </a:prstGeom>
          <a:ln w="3175">
            <a:solidFill>
              <a:schemeClr val="tx1"/>
            </a:solidFill>
          </a:ln>
        </p:spPr>
      </p:pic>
      <p:pic>
        <p:nvPicPr>
          <p:cNvPr id="8" name="Picture 7">
            <a:extLst>
              <a:ext uri="{FF2B5EF4-FFF2-40B4-BE49-F238E27FC236}">
                <a16:creationId xmlns:a16="http://schemas.microsoft.com/office/drawing/2014/main" id="{5BF29CD3-9BF4-3A3F-AF4F-45F0EA32E1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7814" y="936987"/>
            <a:ext cx="8626935" cy="5202000"/>
          </a:xfrm>
          <a:prstGeom prst="rect">
            <a:avLst/>
          </a:prstGeom>
          <a:ln w="3175">
            <a:solidFill>
              <a:schemeClr val="tx1"/>
            </a:solidFill>
          </a:ln>
        </p:spPr>
      </p:pic>
      <p:pic>
        <p:nvPicPr>
          <p:cNvPr id="10" name="Picture 9">
            <a:extLst>
              <a:ext uri="{FF2B5EF4-FFF2-40B4-BE49-F238E27FC236}">
                <a16:creationId xmlns:a16="http://schemas.microsoft.com/office/drawing/2014/main" id="{CB590404-AF92-AD68-432A-30F55A37D9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029" y="936987"/>
            <a:ext cx="6938585" cy="5202000"/>
          </a:xfrm>
          <a:prstGeom prst="rect">
            <a:avLst/>
          </a:prstGeom>
          <a:ln w="3175">
            <a:solidFill>
              <a:schemeClr val="tx1"/>
            </a:solidFill>
          </a:ln>
        </p:spPr>
      </p:pic>
      <p:pic>
        <p:nvPicPr>
          <p:cNvPr id="14" name="Picture 13">
            <a:extLst>
              <a:ext uri="{FF2B5EF4-FFF2-40B4-BE49-F238E27FC236}">
                <a16:creationId xmlns:a16="http://schemas.microsoft.com/office/drawing/2014/main" id="{A0A19C3F-DAEC-F909-1C47-04FA36C086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7758" y="936987"/>
            <a:ext cx="6946991" cy="5202000"/>
          </a:xfrm>
          <a:prstGeom prst="rect">
            <a:avLst/>
          </a:prstGeom>
          <a:ln w="3175">
            <a:solidFill>
              <a:schemeClr val="tx1"/>
            </a:solidFill>
          </a:ln>
        </p:spPr>
      </p:pic>
      <p:pic>
        <p:nvPicPr>
          <p:cNvPr id="16" name="Picture 15">
            <a:extLst>
              <a:ext uri="{FF2B5EF4-FFF2-40B4-BE49-F238E27FC236}">
                <a16:creationId xmlns:a16="http://schemas.microsoft.com/office/drawing/2014/main" id="{6DBCF269-DD74-E465-7F6B-0C93137089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8029" y="936987"/>
            <a:ext cx="7808723" cy="5202000"/>
          </a:xfrm>
          <a:prstGeom prst="rect">
            <a:avLst/>
          </a:prstGeom>
          <a:ln w="3175">
            <a:solidFill>
              <a:schemeClr val="tx1"/>
            </a:solidFill>
          </a:ln>
        </p:spPr>
      </p:pic>
      <p:pic>
        <p:nvPicPr>
          <p:cNvPr id="18" name="Picture 17">
            <a:extLst>
              <a:ext uri="{FF2B5EF4-FFF2-40B4-BE49-F238E27FC236}">
                <a16:creationId xmlns:a16="http://schemas.microsoft.com/office/drawing/2014/main" id="{D5409E33-1CD7-C6E5-93CE-48623A8AE1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08200" y="936987"/>
            <a:ext cx="6946549" cy="5202000"/>
          </a:xfrm>
          <a:prstGeom prst="rect">
            <a:avLst/>
          </a:prstGeom>
          <a:ln w="3175">
            <a:solidFill>
              <a:schemeClr val="tx1"/>
            </a:solidFill>
          </a:ln>
        </p:spPr>
      </p:pic>
      <p:pic>
        <p:nvPicPr>
          <p:cNvPr id="20" name="Picture 19">
            <a:extLst>
              <a:ext uri="{FF2B5EF4-FFF2-40B4-BE49-F238E27FC236}">
                <a16:creationId xmlns:a16="http://schemas.microsoft.com/office/drawing/2014/main" id="{883175DD-EB81-FA23-CC99-B7D67F12AF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8029" y="936987"/>
            <a:ext cx="6946991" cy="5202000"/>
          </a:xfrm>
          <a:prstGeom prst="rect">
            <a:avLst/>
          </a:prstGeom>
          <a:ln w="3175">
            <a:solidFill>
              <a:schemeClr val="tx1"/>
            </a:solidFill>
          </a:ln>
        </p:spPr>
      </p:pic>
      <p:pic>
        <p:nvPicPr>
          <p:cNvPr id="22" name="Picture 21">
            <a:extLst>
              <a:ext uri="{FF2B5EF4-FFF2-40B4-BE49-F238E27FC236}">
                <a16:creationId xmlns:a16="http://schemas.microsoft.com/office/drawing/2014/main" id="{558713D7-D17E-B71F-CDB2-3C594A13C65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07758" y="936987"/>
            <a:ext cx="6946991" cy="5202000"/>
          </a:xfrm>
          <a:prstGeom prst="rect">
            <a:avLst/>
          </a:prstGeom>
          <a:ln w="3175">
            <a:solidFill>
              <a:schemeClr val="tx1"/>
            </a:solidFill>
          </a:ln>
        </p:spPr>
      </p:pic>
      <p:pic>
        <p:nvPicPr>
          <p:cNvPr id="24" name="Picture 23">
            <a:extLst>
              <a:ext uri="{FF2B5EF4-FFF2-40B4-BE49-F238E27FC236}">
                <a16:creationId xmlns:a16="http://schemas.microsoft.com/office/drawing/2014/main" id="{2F73B93F-CE21-45F5-E3E7-E2C2F81CC1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8029" y="936987"/>
            <a:ext cx="6941223" cy="5202000"/>
          </a:xfrm>
          <a:prstGeom prst="rect">
            <a:avLst/>
          </a:prstGeom>
          <a:ln w="3175">
            <a:solidFill>
              <a:schemeClr val="tx1"/>
            </a:solidFill>
          </a:ln>
        </p:spPr>
      </p:pic>
      <p:pic>
        <p:nvPicPr>
          <p:cNvPr id="26" name="Picture 25">
            <a:extLst>
              <a:ext uri="{FF2B5EF4-FFF2-40B4-BE49-F238E27FC236}">
                <a16:creationId xmlns:a16="http://schemas.microsoft.com/office/drawing/2014/main" id="{C5587DCA-8CD6-431D-C10F-2CC047DD139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08200" y="936987"/>
            <a:ext cx="6946549" cy="5202000"/>
          </a:xfrm>
          <a:prstGeom prst="rect">
            <a:avLst/>
          </a:prstGeom>
          <a:ln w="3175">
            <a:solidFill>
              <a:schemeClr val="tx1"/>
            </a:solidFill>
          </a:ln>
        </p:spPr>
      </p:pic>
      <p:sp>
        <p:nvSpPr>
          <p:cNvPr id="34" name="Rectangle 33"/>
          <p:cNvSpPr/>
          <p:nvPr/>
        </p:nvSpPr>
        <p:spPr>
          <a:xfrm>
            <a:off x="466608" y="526829"/>
            <a:ext cx="10332592" cy="523220"/>
          </a:xfrm>
          <a:prstGeom prst="rect">
            <a:avLst/>
          </a:prstGeom>
        </p:spPr>
        <p:txBody>
          <a:bodyPr wrap="square">
            <a:spAutoFit/>
          </a:bodyPr>
          <a:lstStyle/>
          <a:p>
            <a:r>
              <a:rPr lang="en-US" sz="2800" b="1" dirty="0"/>
              <a:t>K</a:t>
            </a:r>
            <a:r>
              <a:rPr lang="hr-HR" sz="2800" b="1" dirty="0"/>
              <a:t>ONTAKTNA ZONA</a:t>
            </a:r>
            <a:endParaRPr lang="en-US" sz="2800" b="1" dirty="0"/>
          </a:p>
        </p:txBody>
      </p:sp>
      <p:grpSp>
        <p:nvGrpSpPr>
          <p:cNvPr id="2" name="Group 1">
            <a:extLst>
              <a:ext uri="{FF2B5EF4-FFF2-40B4-BE49-F238E27FC236}">
                <a16:creationId xmlns:a16="http://schemas.microsoft.com/office/drawing/2014/main" id="{F1DFC815-2470-3947-3924-C7661BF0F2E2}"/>
              </a:ext>
            </a:extLst>
          </p:cNvPr>
          <p:cNvGrpSpPr/>
          <p:nvPr/>
        </p:nvGrpSpPr>
        <p:grpSpPr>
          <a:xfrm>
            <a:off x="-19147" y="0"/>
            <a:ext cx="12211147" cy="6861862"/>
            <a:chOff x="-19147" y="0"/>
            <a:chExt cx="12211147" cy="6861862"/>
          </a:xfrm>
        </p:grpSpPr>
        <p:sp>
          <p:nvSpPr>
            <p:cNvPr id="3" name="Rectangle 2">
              <a:extLst>
                <a:ext uri="{FF2B5EF4-FFF2-40B4-BE49-F238E27FC236}">
                  <a16:creationId xmlns:a16="http://schemas.microsoft.com/office/drawing/2014/main" id="{D7C7F38A-C189-89FF-96F5-F202AC768106}"/>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4" name="TextBox 3">
              <a:extLst>
                <a:ext uri="{FF2B5EF4-FFF2-40B4-BE49-F238E27FC236}">
                  <a16:creationId xmlns:a16="http://schemas.microsoft.com/office/drawing/2014/main" id="{569FFE4D-22B7-6F30-2F90-3C652FC05DC5}"/>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5" name="TextBox 4">
              <a:extLst>
                <a:ext uri="{FF2B5EF4-FFF2-40B4-BE49-F238E27FC236}">
                  <a16:creationId xmlns:a16="http://schemas.microsoft.com/office/drawing/2014/main" id="{3D9996C6-FE3A-E786-D69F-63BF300F26B3}"/>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7" name="Rectangle 6">
              <a:extLst>
                <a:ext uri="{FF2B5EF4-FFF2-40B4-BE49-F238E27FC236}">
                  <a16:creationId xmlns:a16="http://schemas.microsoft.com/office/drawing/2014/main" id="{6AEC10D9-3DF1-0D6D-1DFE-D5FCC0A0C702}"/>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Rectangle 8">
              <a:extLst>
                <a:ext uri="{FF2B5EF4-FFF2-40B4-BE49-F238E27FC236}">
                  <a16:creationId xmlns:a16="http://schemas.microsoft.com/office/drawing/2014/main" id="{616BFE2F-131E-0E73-68D8-BFA44754F1BF}"/>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11" name="Picture 10">
              <a:extLst>
                <a:ext uri="{FF2B5EF4-FFF2-40B4-BE49-F238E27FC236}">
                  <a16:creationId xmlns:a16="http://schemas.microsoft.com/office/drawing/2014/main" id="{064888D4-2547-DFC2-AD98-E2DD5AE5EAFA}"/>
                </a:ext>
              </a:extLst>
            </p:cNvPr>
            <p:cNvPicPr>
              <a:picLocks noChangeAspect="1"/>
            </p:cNvPicPr>
            <p:nvPr/>
          </p:nvPicPr>
          <p:blipFill>
            <a:blip r:embed="rId13"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12" name="Picture 11">
              <a:extLst>
                <a:ext uri="{FF2B5EF4-FFF2-40B4-BE49-F238E27FC236}">
                  <a16:creationId xmlns:a16="http://schemas.microsoft.com/office/drawing/2014/main" id="{E9CA6790-CF11-9C56-0E9C-934676DFD03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375357266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75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750"/>
                                        <p:tgtEl>
                                          <p:spTgt spid="8"/>
                                        </p:tgtEl>
                                      </p:cBhvr>
                                    </p:animEffect>
                                  </p:childTnLst>
                                </p:cTn>
                              </p:par>
                            </p:childTnLst>
                          </p:cTn>
                        </p:par>
                        <p:par>
                          <p:cTn id="12" fill="hold">
                            <p:stCondLst>
                              <p:cond delay="35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750"/>
                                        <p:tgtEl>
                                          <p:spTgt spid="10"/>
                                        </p:tgtEl>
                                      </p:cBhvr>
                                    </p:animEffect>
                                  </p:childTnLst>
                                </p:cTn>
                              </p:par>
                            </p:childTnLst>
                          </p:cTn>
                        </p:par>
                        <p:par>
                          <p:cTn id="16" fill="hold">
                            <p:stCondLst>
                              <p:cond delay="525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750"/>
                                        <p:tgtEl>
                                          <p:spTgt spid="14"/>
                                        </p:tgtEl>
                                      </p:cBhvr>
                                    </p:animEffect>
                                  </p:childTnLst>
                                </p:cTn>
                              </p:par>
                            </p:childTnLst>
                          </p:cTn>
                        </p:par>
                        <p:par>
                          <p:cTn id="20" fill="hold">
                            <p:stCondLst>
                              <p:cond delay="7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750"/>
                                        <p:tgtEl>
                                          <p:spTgt spid="16"/>
                                        </p:tgtEl>
                                      </p:cBhvr>
                                    </p:animEffect>
                                  </p:childTnLst>
                                </p:cTn>
                              </p:par>
                            </p:childTnLst>
                          </p:cTn>
                        </p:par>
                        <p:par>
                          <p:cTn id="24" fill="hold">
                            <p:stCondLst>
                              <p:cond delay="8750"/>
                            </p:stCondLst>
                            <p:childTnLst>
                              <p:par>
                                <p:cTn id="25" presetID="10"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750"/>
                                        <p:tgtEl>
                                          <p:spTgt spid="18"/>
                                        </p:tgtEl>
                                      </p:cBhvr>
                                    </p:animEffect>
                                  </p:childTnLst>
                                </p:cTn>
                              </p:par>
                            </p:childTnLst>
                          </p:cTn>
                        </p:par>
                        <p:par>
                          <p:cTn id="28" fill="hold">
                            <p:stCondLst>
                              <p:cond delay="105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750"/>
                                        <p:tgtEl>
                                          <p:spTgt spid="20"/>
                                        </p:tgtEl>
                                      </p:cBhvr>
                                    </p:animEffect>
                                  </p:childTnLst>
                                </p:cTn>
                              </p:par>
                            </p:childTnLst>
                          </p:cTn>
                        </p:par>
                        <p:par>
                          <p:cTn id="32" fill="hold">
                            <p:stCondLst>
                              <p:cond delay="12250"/>
                            </p:stCondLst>
                            <p:childTnLst>
                              <p:par>
                                <p:cTn id="33" presetID="10"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750"/>
                                        <p:tgtEl>
                                          <p:spTgt spid="22"/>
                                        </p:tgtEl>
                                      </p:cBhvr>
                                    </p:animEffect>
                                  </p:childTnLst>
                                </p:cTn>
                              </p:par>
                            </p:childTnLst>
                          </p:cTn>
                        </p:par>
                        <p:par>
                          <p:cTn id="36" fill="hold">
                            <p:stCondLst>
                              <p:cond delay="14000"/>
                            </p:stCondLst>
                            <p:childTnLst>
                              <p:par>
                                <p:cTn id="37" presetID="10" presetClass="entr" presetSubtype="0"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750"/>
                                        <p:tgtEl>
                                          <p:spTgt spid="24"/>
                                        </p:tgtEl>
                                      </p:cBhvr>
                                    </p:animEffect>
                                  </p:childTnLst>
                                </p:cTn>
                              </p:par>
                            </p:childTnLst>
                          </p:cTn>
                        </p:par>
                        <p:par>
                          <p:cTn id="40" fill="hold">
                            <p:stCondLst>
                              <p:cond delay="15750"/>
                            </p:stCondLst>
                            <p:childTnLst>
                              <p:par>
                                <p:cTn id="41" presetID="10" presetClass="entr" presetSubtype="0"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14D56-0CD9-109B-DD1E-D895D5BDDDF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3F64274-4009-15EE-F1AB-3B93C13E8C92}"/>
              </a:ext>
            </a:extLst>
          </p:cNvPr>
          <p:cNvSpPr txBox="1"/>
          <p:nvPr/>
        </p:nvSpPr>
        <p:spPr>
          <a:xfrm>
            <a:off x="512450" y="517662"/>
            <a:ext cx="10743744" cy="523220"/>
          </a:xfrm>
          <a:prstGeom prst="rect">
            <a:avLst/>
          </a:prstGeom>
          <a:noFill/>
        </p:spPr>
        <p:txBody>
          <a:bodyPr wrap="square" rtlCol="0">
            <a:spAutoFit/>
          </a:bodyPr>
          <a:lstStyle/>
          <a:p>
            <a:r>
              <a:rPr lang="en-US" sz="2800" b="1" dirty="0"/>
              <a:t>SOLANA – OBRAZAC PODRUČJA ZAJEDNIČKIH OBILJEŽJA</a:t>
            </a:r>
            <a:endParaRPr lang="hr-HR" sz="2800" b="1" dirty="0"/>
          </a:p>
        </p:txBody>
      </p:sp>
      <p:pic>
        <p:nvPicPr>
          <p:cNvPr id="6" name="Picture 5">
            <a:extLst>
              <a:ext uri="{FF2B5EF4-FFF2-40B4-BE49-F238E27FC236}">
                <a16:creationId xmlns:a16="http://schemas.microsoft.com/office/drawing/2014/main" id="{919F8D84-B518-2C94-D30E-439E569A3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235" y="933875"/>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0E87A6D6-D088-4517-83B3-6BBA838E3C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5913" y="3270453"/>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B5D454AE-B865-EBB1-63F4-FDFE8BEEE9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9591" y="2672965"/>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39681D41-28F8-3A8F-24F1-D61CADFE12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3269" y="1928532"/>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1E59A872-F22B-F64E-E476-859AF3DC2F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6947" y="950898"/>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69019AB1-B571-FCDB-CFB6-28DCD9160EE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00625" y="2081488"/>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7D1A5145-A6E6-B465-7651-4BC23025477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34303" y="2432204"/>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20" name="Picture 19">
            <a:extLst>
              <a:ext uri="{FF2B5EF4-FFF2-40B4-BE49-F238E27FC236}">
                <a16:creationId xmlns:a16="http://schemas.microsoft.com/office/drawing/2014/main" id="{64719CF2-D1FA-8A95-D158-B0E8454850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01655" y="950898"/>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C74613BF-7593-E542-C2FF-ABB093918F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67981" y="2932950"/>
            <a:ext cx="2036853" cy="2880000"/>
          </a:xfrm>
          <a:prstGeom prst="rect">
            <a:avLst/>
          </a:prstGeom>
          <a:ln w="3175">
            <a:solidFill>
              <a:schemeClr val="tx1"/>
            </a:solidFill>
          </a:ln>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99C2FA21-0162-09B6-44B8-B664805BF38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01655" y="3277052"/>
            <a:ext cx="2036853" cy="2880000"/>
          </a:xfrm>
          <a:prstGeom prst="rect">
            <a:avLst/>
          </a:prstGeom>
          <a:ln w="3175">
            <a:solidFill>
              <a:schemeClr val="tx1"/>
            </a:solidFill>
          </a:ln>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6C30CF62-EDC4-12A7-0588-CA0916920342}"/>
              </a:ext>
            </a:extLst>
          </p:cNvPr>
          <p:cNvGrpSpPr/>
          <p:nvPr/>
        </p:nvGrpSpPr>
        <p:grpSpPr>
          <a:xfrm>
            <a:off x="-19147" y="0"/>
            <a:ext cx="12211147" cy="6861862"/>
            <a:chOff x="-19147" y="0"/>
            <a:chExt cx="12211147" cy="6861862"/>
          </a:xfrm>
        </p:grpSpPr>
        <p:sp>
          <p:nvSpPr>
            <p:cNvPr id="4" name="Rectangle 3">
              <a:extLst>
                <a:ext uri="{FF2B5EF4-FFF2-40B4-BE49-F238E27FC236}">
                  <a16:creationId xmlns:a16="http://schemas.microsoft.com/office/drawing/2014/main" id="{36851CBD-1DAB-FA7C-8840-FCC0D5F7FFD7}"/>
                </a:ext>
              </a:extLst>
            </p:cNvPr>
            <p:cNvSpPr/>
            <p:nvPr/>
          </p:nvSpPr>
          <p:spPr>
            <a:xfrm>
              <a:off x="-19147" y="6501862"/>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TextBox 4">
              <a:extLst>
                <a:ext uri="{FF2B5EF4-FFF2-40B4-BE49-F238E27FC236}">
                  <a16:creationId xmlns:a16="http://schemas.microsoft.com/office/drawing/2014/main" id="{442482CB-EC71-8557-E2D1-69F0E8D1FCE7}"/>
                </a:ext>
              </a:extLst>
            </p:cNvPr>
            <p:cNvSpPr txBox="1"/>
            <p:nvPr/>
          </p:nvSpPr>
          <p:spPr>
            <a:xfrm>
              <a:off x="466609" y="6538675"/>
              <a:ext cx="5340377" cy="276999"/>
            </a:xfrm>
            <a:prstGeom prst="rect">
              <a:avLst/>
            </a:prstGeom>
            <a:noFill/>
          </p:spPr>
          <p:txBody>
            <a:bodyPr wrap="square">
              <a:spAutoFit/>
            </a:bodyPr>
            <a:lstStyle/>
            <a:p>
              <a:r>
                <a:rPr lang="en-US" sz="1200" dirty="0">
                  <a:solidFill>
                    <a:schemeClr val="bg1"/>
                  </a:solidFill>
                </a:rPr>
                <a:t>BAŠTINA I SUVREMENO PLANIRANJE U POVIJESNOM URBANOM KRAJOLIKU STONA</a:t>
              </a:r>
            </a:p>
          </p:txBody>
        </p:sp>
        <p:sp>
          <p:nvSpPr>
            <p:cNvPr id="7" name="TextBox 6">
              <a:extLst>
                <a:ext uri="{FF2B5EF4-FFF2-40B4-BE49-F238E27FC236}">
                  <a16:creationId xmlns:a16="http://schemas.microsoft.com/office/drawing/2014/main" id="{7A890A8B-C232-3B7B-755B-CE3767E54F93}"/>
                </a:ext>
              </a:extLst>
            </p:cNvPr>
            <p:cNvSpPr txBox="1"/>
            <p:nvPr/>
          </p:nvSpPr>
          <p:spPr>
            <a:xfrm>
              <a:off x="6292742" y="6538675"/>
              <a:ext cx="2318559" cy="276999"/>
            </a:xfrm>
            <a:prstGeom prst="rect">
              <a:avLst/>
            </a:prstGeom>
            <a:noFill/>
          </p:spPr>
          <p:txBody>
            <a:bodyPr wrap="square">
              <a:spAutoFit/>
            </a:bodyPr>
            <a:lstStyle/>
            <a:p>
              <a:pPr algn="r"/>
              <a:r>
                <a:rPr lang="en-US" sz="1200" dirty="0" err="1">
                  <a:solidFill>
                    <a:schemeClr val="bg1"/>
                  </a:solidFill>
                </a:rPr>
                <a:t>mr.</a:t>
              </a:r>
              <a:r>
                <a:rPr lang="en-US" sz="1200" dirty="0">
                  <a:solidFill>
                    <a:schemeClr val="bg1"/>
                  </a:solidFill>
                </a:rPr>
                <a:t> sc. Marina Oreb, dipl. </a:t>
              </a:r>
              <a:r>
                <a:rPr lang="en-US" sz="1200" dirty="0" err="1">
                  <a:solidFill>
                    <a:schemeClr val="bg1"/>
                  </a:solidFill>
                </a:rPr>
                <a:t>ing</a:t>
              </a:r>
              <a:r>
                <a:rPr lang="en-US" sz="1200" dirty="0">
                  <a:solidFill>
                    <a:schemeClr val="bg1"/>
                  </a:solidFill>
                </a:rPr>
                <a:t>. </a:t>
              </a:r>
              <a:r>
                <a:rPr lang="en-US" sz="1200" dirty="0" err="1">
                  <a:solidFill>
                    <a:schemeClr val="bg1"/>
                  </a:solidFill>
                </a:rPr>
                <a:t>arh</a:t>
              </a:r>
              <a:r>
                <a:rPr lang="en-US" sz="1200" dirty="0">
                  <a:solidFill>
                    <a:schemeClr val="bg1"/>
                  </a:solidFill>
                </a:rPr>
                <a:t>.</a:t>
              </a:r>
            </a:p>
          </p:txBody>
        </p:sp>
        <p:sp>
          <p:nvSpPr>
            <p:cNvPr id="9" name="Rectangle 8">
              <a:extLst>
                <a:ext uri="{FF2B5EF4-FFF2-40B4-BE49-F238E27FC236}">
                  <a16:creationId xmlns:a16="http://schemas.microsoft.com/office/drawing/2014/main" id="{DB7A94D7-C4BE-5436-F635-C55F0A05C2D0}"/>
                </a:ext>
              </a:extLst>
            </p:cNvPr>
            <p:cNvSpPr/>
            <p:nvPr/>
          </p:nvSpPr>
          <p:spPr>
            <a:xfrm>
              <a:off x="0" y="0"/>
              <a:ext cx="12192000" cy="360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1" name="Rectangle 10">
              <a:extLst>
                <a:ext uri="{FF2B5EF4-FFF2-40B4-BE49-F238E27FC236}">
                  <a16:creationId xmlns:a16="http://schemas.microsoft.com/office/drawing/2014/main" id="{5BD9768A-34BD-E526-60B1-96784BF1FC9C}"/>
                </a:ext>
              </a:extLst>
            </p:cNvPr>
            <p:cNvSpPr/>
            <p:nvPr/>
          </p:nvSpPr>
          <p:spPr>
            <a:xfrm>
              <a:off x="1174863" y="72826"/>
              <a:ext cx="10235758" cy="276999"/>
            </a:xfrm>
            <a:prstGeom prst="rect">
              <a:avLst/>
            </a:prstGeom>
          </p:spPr>
          <p:txBody>
            <a:bodyPr wrap="square">
              <a:spAutoFit/>
            </a:bodyPr>
            <a:lstStyle/>
            <a:p>
              <a:pPr fontAlgn="base"/>
              <a:r>
                <a:rPr lang="hr-HR" sz="1200" b="1" dirty="0">
                  <a:solidFill>
                    <a:schemeClr val="bg1"/>
                  </a:solidFill>
                  <a:cs typeface="Aharoni" panose="02010803020104030203" pitchFamily="2" charset="-79"/>
                </a:rPr>
                <a:t>MEĐUNARODNI SIMPOZIJ: Kulturni krajolici solana: valorizacija, očuvanje i održivi razvoj, Ston, 12. rujna 2026.</a:t>
              </a:r>
              <a:endParaRPr lang="hr-HR" sz="1200" dirty="0">
                <a:solidFill>
                  <a:schemeClr val="bg1"/>
                </a:solidFill>
                <a:cs typeface="Aharoni" panose="02010803020104030203" pitchFamily="2" charset="-79"/>
              </a:endParaRPr>
            </a:p>
          </p:txBody>
        </p:sp>
        <p:pic>
          <p:nvPicPr>
            <p:cNvPr id="32" name="Picture 31">
              <a:extLst>
                <a:ext uri="{FF2B5EF4-FFF2-40B4-BE49-F238E27FC236}">
                  <a16:creationId xmlns:a16="http://schemas.microsoft.com/office/drawing/2014/main" id="{04D57E79-1B22-88C2-D4A8-92591BE9B367}"/>
                </a:ext>
              </a:extLst>
            </p:cNvPr>
            <p:cNvPicPr>
              <a:picLocks noChangeAspect="1"/>
            </p:cNvPicPr>
            <p:nvPr/>
          </p:nvPicPr>
          <p:blipFill>
            <a:blip r:embed="rId13" cstate="print">
              <a:extLst>
                <a:ext uri="{28A0092B-C50C-407E-A947-70E740481C1C}">
                  <a14:useLocalDpi xmlns:a14="http://schemas.microsoft.com/office/drawing/2010/main" val="0"/>
                </a:ext>
              </a:extLst>
            </a:blip>
            <a:srcRect l="17446" r="17718"/>
            <a:stretch>
              <a:fillRect/>
            </a:stretch>
          </p:blipFill>
          <p:spPr>
            <a:xfrm>
              <a:off x="577097" y="46719"/>
              <a:ext cx="465659" cy="331813"/>
            </a:xfrm>
            <a:prstGeom prst="rect">
              <a:avLst/>
            </a:prstGeom>
          </p:spPr>
        </p:pic>
        <p:pic>
          <p:nvPicPr>
            <p:cNvPr id="33" name="Picture 32">
              <a:extLst>
                <a:ext uri="{FF2B5EF4-FFF2-40B4-BE49-F238E27FC236}">
                  <a16:creationId xmlns:a16="http://schemas.microsoft.com/office/drawing/2014/main" id="{C0E9006C-A565-F307-D5A8-65A11E74055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64059" y="6569174"/>
              <a:ext cx="216000" cy="216000"/>
            </a:xfrm>
            <a:prstGeom prst="rect">
              <a:avLst/>
            </a:prstGeom>
          </p:spPr>
        </p:pic>
      </p:grpSp>
    </p:spTree>
    <p:extLst>
      <p:ext uri="{BB962C8B-B14F-4D97-AF65-F5344CB8AC3E}">
        <p14:creationId xmlns:p14="http://schemas.microsoft.com/office/powerpoint/2010/main" val="117874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8"/>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499"/>
                                          </p:stCondLst>
                                        </p:cTn>
                                        <p:tgtEl>
                                          <p:spTgt spid="10"/>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0"/>
                                  </p:stCondLst>
                                  <p:childTnLst>
                                    <p:set>
                                      <p:cBhvr>
                                        <p:cTn id="15" dur="1" fill="hold">
                                          <p:stCondLst>
                                            <p:cond delay="499"/>
                                          </p:stCondLst>
                                        </p:cTn>
                                        <p:tgtEl>
                                          <p:spTgt spid="12"/>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499"/>
                                          </p:stCondLst>
                                        </p:cTn>
                                        <p:tgtEl>
                                          <p:spTgt spid="14"/>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nodeType="afterEffect">
                                  <p:stCondLst>
                                    <p:cond delay="0"/>
                                  </p:stCondLst>
                                  <p:childTnLst>
                                    <p:set>
                                      <p:cBhvr>
                                        <p:cTn id="21" dur="1" fill="hold">
                                          <p:stCondLst>
                                            <p:cond delay="499"/>
                                          </p:stCondLst>
                                        </p:cTn>
                                        <p:tgtEl>
                                          <p:spTgt spid="16"/>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0"/>
                                  </p:stCondLst>
                                  <p:childTnLst>
                                    <p:set>
                                      <p:cBhvr>
                                        <p:cTn id="24" dur="1" fill="hold">
                                          <p:stCondLst>
                                            <p:cond delay="499"/>
                                          </p:stCondLst>
                                        </p:cTn>
                                        <p:tgtEl>
                                          <p:spTgt spid="18"/>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nodeType="afterEffect">
                                  <p:stCondLst>
                                    <p:cond delay="0"/>
                                  </p:stCondLst>
                                  <p:childTnLst>
                                    <p:set>
                                      <p:cBhvr>
                                        <p:cTn id="27" dur="1" fill="hold">
                                          <p:stCondLst>
                                            <p:cond delay="499"/>
                                          </p:stCondLst>
                                        </p:cTn>
                                        <p:tgtEl>
                                          <p:spTgt spid="20"/>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nodeType="afterEffect">
                                  <p:stCondLst>
                                    <p:cond delay="0"/>
                                  </p:stCondLst>
                                  <p:childTnLst>
                                    <p:set>
                                      <p:cBhvr>
                                        <p:cTn id="30" dur="1" fill="hold">
                                          <p:stCondLst>
                                            <p:cond delay="499"/>
                                          </p:stCondLst>
                                        </p:cTn>
                                        <p:tgtEl>
                                          <p:spTgt spid="22"/>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nodeType="afterEffect">
                                  <p:stCondLst>
                                    <p:cond delay="0"/>
                                  </p:stCondLst>
                                  <p:childTnLst>
                                    <p:set>
                                      <p:cBhvr>
                                        <p:cTn id="33" dur="1" fill="hold">
                                          <p:stCondLst>
                                            <p:cond delay="499"/>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6199</TotalTime>
  <Words>4567</Words>
  <Application>Microsoft Office PowerPoint</Application>
  <PresentationFormat>Widescreen</PresentationFormat>
  <Paragraphs>270</Paragraphs>
  <Slides>22</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Aharoni</vt: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Marina Oreb</dc:creator>
  <cp:lastModifiedBy>Marina Oreb</cp:lastModifiedBy>
  <cp:revision>200</cp:revision>
  <dcterms:created xsi:type="dcterms:W3CDTF">2026-07-03T12:10:03Z</dcterms:created>
  <dcterms:modified xsi:type="dcterms:W3CDTF">2026-09-11T11:52:50Z</dcterms:modified>
</cp:coreProperties>
</file>